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2" r:id="rId4"/>
    <p:sldId id="257" r:id="rId5"/>
    <p:sldId id="283" r:id="rId6"/>
    <p:sldId id="287" r:id="rId7"/>
    <p:sldId id="266" r:id="rId8"/>
    <p:sldId id="268" r:id="rId9"/>
    <p:sldId id="274" r:id="rId10"/>
    <p:sldId id="290" r:id="rId11"/>
    <p:sldId id="263" r:id="rId12"/>
    <p:sldId id="284" r:id="rId13"/>
    <p:sldId id="261" r:id="rId14"/>
    <p:sldId id="260" r:id="rId15"/>
    <p:sldId id="285" r:id="rId16"/>
    <p:sldId id="288" r:id="rId17"/>
    <p:sldId id="289" r:id="rId18"/>
    <p:sldId id="286" r:id="rId19"/>
    <p:sldId id="273" r:id="rId20"/>
    <p:sldId id="275" r:id="rId21"/>
    <p:sldId id="279" r:id="rId22"/>
    <p:sldId id="280" r:id="rId23"/>
    <p:sldId id="281" r:id="rId24"/>
    <p:sldId id="282" r:id="rId25"/>
    <p:sldId id="29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7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284D2-9CA9-494E-91FE-B3EEA7648A81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5552D9F-F42B-4F06-9575-D7697FB077B4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Сплошные тексты</a:t>
          </a:r>
        </a:p>
      </dgm:t>
    </dgm:pt>
    <dgm:pt modelId="{F59E2506-AA06-4153-8E73-F7FB8564E3BC}" type="parTrans" cxnId="{EAF59BB3-AF17-43D3-9E8A-3685F5B5B35C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0C475C52-95D6-4836-85B7-C482EF93A791}" type="sibTrans" cxnId="{EAF59BB3-AF17-43D3-9E8A-3685F5B5B35C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6D77E4D4-5719-4AF2-9E77-7B27E295C595}">
      <dgm:prSet phldrT="[Текст]" custT="1"/>
      <dgm:spPr/>
      <dgm:t>
        <a:bodyPr/>
        <a:lstStyle/>
        <a:p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Несплошные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тексты</a:t>
          </a:r>
        </a:p>
      </dgm:t>
    </dgm:pt>
    <dgm:pt modelId="{563E5250-77BB-4AFE-A745-5C6625984DD7}" type="parTrans" cxnId="{6EA1188B-9F8A-4EDD-946E-223E4FD269EF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10294DD7-AB7E-48C8-9573-F492BE9843A1}" type="sibTrans" cxnId="{6EA1188B-9F8A-4EDD-946E-223E4FD269EF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B8F98B93-77D7-4B5E-8317-C7B23604E04E}">
      <dgm:prSet phldrT="[Текст]"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Смешанные тексты</a:t>
          </a:r>
        </a:p>
      </dgm:t>
    </dgm:pt>
    <dgm:pt modelId="{CC998B2A-DD65-49B5-A820-C3CD95E238E1}" type="parTrans" cxnId="{108434F3-2275-475B-AB1C-9A64B2E654B1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A23EBB22-22A4-449B-94F7-F766EEEAB152}" type="sibTrans" cxnId="{108434F3-2275-475B-AB1C-9A64B2E654B1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E968BD56-90CC-4A58-877A-0297618B18BF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из абзацев, глав, книг, разделов. Например, газетные статьи, эссе, романы, короткие рассказы, отзывы и письма, в том числе в электронных книгах</a:t>
          </a:r>
        </a:p>
      </dgm:t>
    </dgm:pt>
    <dgm:pt modelId="{DECF14FA-7655-413D-B11A-68FB4F67FDE0}" type="parTrans" cxnId="{F07150B6-7F15-44D1-B5A1-735EB9A62D75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30CE7C86-9ECA-4ED9-AA2B-A738262F8400}" type="sibTrans" cxnId="{F07150B6-7F15-44D1-B5A1-735EB9A62D75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FF26D40B-CD6A-45C0-92B8-26726B721D8C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списки, таблицы, графики, диаграммы, рекламные объявления, каталоги, индексы и формы для заполнения</a:t>
          </a:r>
        </a:p>
      </dgm:t>
    </dgm:pt>
    <dgm:pt modelId="{8DF8D618-FEB4-4B1C-BF8F-842E921036EF}" type="parTrans" cxnId="{E45C8C0F-9545-48E0-A048-E2197B07509C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80C0781A-41C8-4690-B400-B647F4988A47}" type="sibTrans" cxnId="{E45C8C0F-9545-48E0-A048-E2197B07509C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E63FE4CD-DEBA-4707-918D-D7DC0DC92471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включают элементы сплошных и </a:t>
          </a:r>
          <a:r>
            <a:rPr lang="ru-RU" sz="18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несплошных</a:t>
          </a:r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форматов. </a:t>
          </a:r>
          <a:b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печатной среде – общий формат для журналов, справочников и отчетов. В цифровой среде – авторские </a:t>
          </a:r>
          <a:r>
            <a:rPr lang="ru-RU" sz="18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веб-страницы</a:t>
          </a:r>
          <a:r>
            <a: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со списками, абзацами и графиками, сообщения электронной почты, чатов и форумов</a:t>
          </a:r>
        </a:p>
      </dgm:t>
    </dgm:pt>
    <dgm:pt modelId="{647A6FA7-3F5B-48E9-9C01-D47E97D76BEC}" type="parTrans" cxnId="{A6A8FD0E-F3C0-4AFE-AA28-340250761B0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DEFA39F3-827C-4B6D-91F2-0C4F50B9AD0F}" type="sibTrans" cxnId="{A6A8FD0E-F3C0-4AFE-AA28-340250761B0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91CA189F-8779-4BCE-A6BD-4DB41ED63945}" type="pres">
      <dgm:prSet presAssocID="{657284D2-9CA9-494E-91FE-B3EEA7648A8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79ECC4-8EE3-4861-B965-32408E8DE1AB}" type="pres">
      <dgm:prSet presAssocID="{F5552D9F-F42B-4F06-9575-D7697FB077B4}" presName="parentLin" presStyleCnt="0"/>
      <dgm:spPr/>
    </dgm:pt>
    <dgm:pt modelId="{EAC577A2-0F7F-4911-96B5-432DC406EC61}" type="pres">
      <dgm:prSet presAssocID="{F5552D9F-F42B-4F06-9575-D7697FB077B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26A8B12-A6A0-4947-A948-DC1BC278BF0E}" type="pres">
      <dgm:prSet presAssocID="{F5552D9F-F42B-4F06-9575-D7697FB077B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7FCC2-A8AA-443B-B574-8118565655E6}" type="pres">
      <dgm:prSet presAssocID="{F5552D9F-F42B-4F06-9575-D7697FB077B4}" presName="negativeSpace" presStyleCnt="0"/>
      <dgm:spPr/>
    </dgm:pt>
    <dgm:pt modelId="{6F1BED96-473E-46C1-961A-B94C1782C06C}" type="pres">
      <dgm:prSet presAssocID="{F5552D9F-F42B-4F06-9575-D7697FB077B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542E9-05EB-4208-828E-A8473A19ED29}" type="pres">
      <dgm:prSet presAssocID="{0C475C52-95D6-4836-85B7-C482EF93A791}" presName="spaceBetweenRectangles" presStyleCnt="0"/>
      <dgm:spPr/>
    </dgm:pt>
    <dgm:pt modelId="{4A1B31CD-120B-492A-8498-BC2225251D84}" type="pres">
      <dgm:prSet presAssocID="{6D77E4D4-5719-4AF2-9E77-7B27E295C595}" presName="parentLin" presStyleCnt="0"/>
      <dgm:spPr/>
    </dgm:pt>
    <dgm:pt modelId="{01B495F4-9E1C-4A53-90D1-8F166B1C5AE2}" type="pres">
      <dgm:prSet presAssocID="{6D77E4D4-5719-4AF2-9E77-7B27E295C59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1229171-2D3C-4F3C-B9F7-0CCF337BB195}" type="pres">
      <dgm:prSet presAssocID="{6D77E4D4-5719-4AF2-9E77-7B27E295C59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F5FB8-2D6E-4432-BED2-ADDF67CE26C6}" type="pres">
      <dgm:prSet presAssocID="{6D77E4D4-5719-4AF2-9E77-7B27E295C595}" presName="negativeSpace" presStyleCnt="0"/>
      <dgm:spPr/>
    </dgm:pt>
    <dgm:pt modelId="{E0E03B3B-A5B3-4079-8052-5F9922836097}" type="pres">
      <dgm:prSet presAssocID="{6D77E4D4-5719-4AF2-9E77-7B27E295C59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7371B-A4F3-40EF-83AE-4ED553C46C37}" type="pres">
      <dgm:prSet presAssocID="{10294DD7-AB7E-48C8-9573-F492BE9843A1}" presName="spaceBetweenRectangles" presStyleCnt="0"/>
      <dgm:spPr/>
    </dgm:pt>
    <dgm:pt modelId="{E6D39796-6716-4085-8211-51AAAEC3B00D}" type="pres">
      <dgm:prSet presAssocID="{B8F98B93-77D7-4B5E-8317-C7B23604E04E}" presName="parentLin" presStyleCnt="0"/>
      <dgm:spPr/>
    </dgm:pt>
    <dgm:pt modelId="{4BF69FF6-6067-4C39-87C9-233B29BFC362}" type="pres">
      <dgm:prSet presAssocID="{B8F98B93-77D7-4B5E-8317-C7B23604E04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0E2E09F-1913-42CB-9094-89DEB5827CFC}" type="pres">
      <dgm:prSet presAssocID="{B8F98B93-77D7-4B5E-8317-C7B23604E04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39805-9F98-41FF-9200-D9561EF67418}" type="pres">
      <dgm:prSet presAssocID="{B8F98B93-77D7-4B5E-8317-C7B23604E04E}" presName="negativeSpace" presStyleCnt="0"/>
      <dgm:spPr/>
    </dgm:pt>
    <dgm:pt modelId="{6875056D-ED1D-486F-BA69-A5BD5585934F}" type="pres">
      <dgm:prSet presAssocID="{B8F98B93-77D7-4B5E-8317-C7B23604E04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359703-720C-4D03-8A6D-BB7613A8EE29}" type="presOf" srcId="{657284D2-9CA9-494E-91FE-B3EEA7648A81}" destId="{91CA189F-8779-4BCE-A6BD-4DB41ED63945}" srcOrd="0" destOrd="0" presId="urn:microsoft.com/office/officeart/2005/8/layout/list1"/>
    <dgm:cxn modelId="{E45C8C0F-9545-48E0-A048-E2197B07509C}" srcId="{6D77E4D4-5719-4AF2-9E77-7B27E295C595}" destId="{FF26D40B-CD6A-45C0-92B8-26726B721D8C}" srcOrd="0" destOrd="0" parTransId="{8DF8D618-FEB4-4B1C-BF8F-842E921036EF}" sibTransId="{80C0781A-41C8-4690-B400-B647F4988A47}"/>
    <dgm:cxn modelId="{E3730BF2-49C4-4C1C-BACF-E457112BA010}" type="presOf" srcId="{6D77E4D4-5719-4AF2-9E77-7B27E295C595}" destId="{01B495F4-9E1C-4A53-90D1-8F166B1C5AE2}" srcOrd="0" destOrd="0" presId="urn:microsoft.com/office/officeart/2005/8/layout/list1"/>
    <dgm:cxn modelId="{86F7F0F0-DC71-4BDF-9379-608B04D85C8F}" type="presOf" srcId="{E63FE4CD-DEBA-4707-918D-D7DC0DC92471}" destId="{6875056D-ED1D-486F-BA69-A5BD5585934F}" srcOrd="0" destOrd="0" presId="urn:microsoft.com/office/officeart/2005/8/layout/list1"/>
    <dgm:cxn modelId="{B7C88860-4A4A-48FC-8625-54552D73FBBB}" type="presOf" srcId="{FF26D40B-CD6A-45C0-92B8-26726B721D8C}" destId="{E0E03B3B-A5B3-4079-8052-5F9922836097}" srcOrd="0" destOrd="0" presId="urn:microsoft.com/office/officeart/2005/8/layout/list1"/>
    <dgm:cxn modelId="{A30B97AB-A76F-4793-A975-CD325780AF37}" type="presOf" srcId="{B8F98B93-77D7-4B5E-8317-C7B23604E04E}" destId="{40E2E09F-1913-42CB-9094-89DEB5827CFC}" srcOrd="1" destOrd="0" presId="urn:microsoft.com/office/officeart/2005/8/layout/list1"/>
    <dgm:cxn modelId="{108434F3-2275-475B-AB1C-9A64B2E654B1}" srcId="{657284D2-9CA9-494E-91FE-B3EEA7648A81}" destId="{B8F98B93-77D7-4B5E-8317-C7B23604E04E}" srcOrd="2" destOrd="0" parTransId="{CC998B2A-DD65-49B5-A820-C3CD95E238E1}" sibTransId="{A23EBB22-22A4-449B-94F7-F766EEEAB152}"/>
    <dgm:cxn modelId="{F07150B6-7F15-44D1-B5A1-735EB9A62D75}" srcId="{F5552D9F-F42B-4F06-9575-D7697FB077B4}" destId="{E968BD56-90CC-4A58-877A-0297618B18BF}" srcOrd="0" destOrd="0" parTransId="{DECF14FA-7655-413D-B11A-68FB4F67FDE0}" sibTransId="{30CE7C86-9ECA-4ED9-AA2B-A738262F8400}"/>
    <dgm:cxn modelId="{6EA1188B-9F8A-4EDD-946E-223E4FD269EF}" srcId="{657284D2-9CA9-494E-91FE-B3EEA7648A81}" destId="{6D77E4D4-5719-4AF2-9E77-7B27E295C595}" srcOrd="1" destOrd="0" parTransId="{563E5250-77BB-4AFE-A745-5C6625984DD7}" sibTransId="{10294DD7-AB7E-48C8-9573-F492BE9843A1}"/>
    <dgm:cxn modelId="{BA02AB6B-2C8B-4D69-A73A-C65E48A74732}" type="presOf" srcId="{E968BD56-90CC-4A58-877A-0297618B18BF}" destId="{6F1BED96-473E-46C1-961A-B94C1782C06C}" srcOrd="0" destOrd="0" presId="urn:microsoft.com/office/officeart/2005/8/layout/list1"/>
    <dgm:cxn modelId="{792FE078-74D6-48DE-8302-8C4DF028C302}" type="presOf" srcId="{6D77E4D4-5719-4AF2-9E77-7B27E295C595}" destId="{71229171-2D3C-4F3C-B9F7-0CCF337BB195}" srcOrd="1" destOrd="0" presId="urn:microsoft.com/office/officeart/2005/8/layout/list1"/>
    <dgm:cxn modelId="{A6A8FD0E-F3C0-4AFE-AA28-340250761B0D}" srcId="{B8F98B93-77D7-4B5E-8317-C7B23604E04E}" destId="{E63FE4CD-DEBA-4707-918D-D7DC0DC92471}" srcOrd="0" destOrd="0" parTransId="{647A6FA7-3F5B-48E9-9C01-D47E97D76BEC}" sibTransId="{DEFA39F3-827C-4B6D-91F2-0C4F50B9AD0F}"/>
    <dgm:cxn modelId="{EAF59BB3-AF17-43D3-9E8A-3685F5B5B35C}" srcId="{657284D2-9CA9-494E-91FE-B3EEA7648A81}" destId="{F5552D9F-F42B-4F06-9575-D7697FB077B4}" srcOrd="0" destOrd="0" parTransId="{F59E2506-AA06-4153-8E73-F7FB8564E3BC}" sibTransId="{0C475C52-95D6-4836-85B7-C482EF93A791}"/>
    <dgm:cxn modelId="{FA2396F2-58E8-4FC1-A81D-A700AF2D32BD}" type="presOf" srcId="{F5552D9F-F42B-4F06-9575-D7697FB077B4}" destId="{EAC577A2-0F7F-4911-96B5-432DC406EC61}" srcOrd="0" destOrd="0" presId="urn:microsoft.com/office/officeart/2005/8/layout/list1"/>
    <dgm:cxn modelId="{81D8B6D7-21A9-4FFD-83FB-E99A952EC7F7}" type="presOf" srcId="{B8F98B93-77D7-4B5E-8317-C7B23604E04E}" destId="{4BF69FF6-6067-4C39-87C9-233B29BFC362}" srcOrd="0" destOrd="0" presId="urn:microsoft.com/office/officeart/2005/8/layout/list1"/>
    <dgm:cxn modelId="{9B672210-E255-4767-84CD-F944DE7366A2}" type="presOf" srcId="{F5552D9F-F42B-4F06-9575-D7697FB077B4}" destId="{D26A8B12-A6A0-4947-A948-DC1BC278BF0E}" srcOrd="1" destOrd="0" presId="urn:microsoft.com/office/officeart/2005/8/layout/list1"/>
    <dgm:cxn modelId="{B6AA4F4F-EA33-434C-8088-90A91A2C0789}" type="presParOf" srcId="{91CA189F-8779-4BCE-A6BD-4DB41ED63945}" destId="{A379ECC4-8EE3-4861-B965-32408E8DE1AB}" srcOrd="0" destOrd="0" presId="urn:microsoft.com/office/officeart/2005/8/layout/list1"/>
    <dgm:cxn modelId="{A51BB04C-6DFE-44F8-A5C4-41328FAF51F4}" type="presParOf" srcId="{A379ECC4-8EE3-4861-B965-32408E8DE1AB}" destId="{EAC577A2-0F7F-4911-96B5-432DC406EC61}" srcOrd="0" destOrd="0" presId="urn:microsoft.com/office/officeart/2005/8/layout/list1"/>
    <dgm:cxn modelId="{C9974E1E-6EBF-46D7-9742-FB601F8FA0E7}" type="presParOf" srcId="{A379ECC4-8EE3-4861-B965-32408E8DE1AB}" destId="{D26A8B12-A6A0-4947-A948-DC1BC278BF0E}" srcOrd="1" destOrd="0" presId="urn:microsoft.com/office/officeart/2005/8/layout/list1"/>
    <dgm:cxn modelId="{DDD0863F-535A-4385-8AC4-A7B63D5FBAAD}" type="presParOf" srcId="{91CA189F-8779-4BCE-A6BD-4DB41ED63945}" destId="{4757FCC2-A8AA-443B-B574-8118565655E6}" srcOrd="1" destOrd="0" presId="urn:microsoft.com/office/officeart/2005/8/layout/list1"/>
    <dgm:cxn modelId="{0FF61BC7-A979-4095-9773-929C98DCED4C}" type="presParOf" srcId="{91CA189F-8779-4BCE-A6BD-4DB41ED63945}" destId="{6F1BED96-473E-46C1-961A-B94C1782C06C}" srcOrd="2" destOrd="0" presId="urn:microsoft.com/office/officeart/2005/8/layout/list1"/>
    <dgm:cxn modelId="{EA722FC7-52FB-4AF0-A76D-5786086E76B3}" type="presParOf" srcId="{91CA189F-8779-4BCE-A6BD-4DB41ED63945}" destId="{505542E9-05EB-4208-828E-A8473A19ED29}" srcOrd="3" destOrd="0" presId="urn:microsoft.com/office/officeart/2005/8/layout/list1"/>
    <dgm:cxn modelId="{AD5FBCA3-11F2-4291-8522-A1F4D994CF97}" type="presParOf" srcId="{91CA189F-8779-4BCE-A6BD-4DB41ED63945}" destId="{4A1B31CD-120B-492A-8498-BC2225251D84}" srcOrd="4" destOrd="0" presId="urn:microsoft.com/office/officeart/2005/8/layout/list1"/>
    <dgm:cxn modelId="{E6FFFE6C-DA3C-40A7-B4A1-C6465C350726}" type="presParOf" srcId="{4A1B31CD-120B-492A-8498-BC2225251D84}" destId="{01B495F4-9E1C-4A53-90D1-8F166B1C5AE2}" srcOrd="0" destOrd="0" presId="urn:microsoft.com/office/officeart/2005/8/layout/list1"/>
    <dgm:cxn modelId="{7E89E026-7AC2-4B4A-BC9D-2A3EF01FEAB9}" type="presParOf" srcId="{4A1B31CD-120B-492A-8498-BC2225251D84}" destId="{71229171-2D3C-4F3C-B9F7-0CCF337BB195}" srcOrd="1" destOrd="0" presId="urn:microsoft.com/office/officeart/2005/8/layout/list1"/>
    <dgm:cxn modelId="{4CCE48A2-43C2-41FC-866F-ECE29B37CB41}" type="presParOf" srcId="{91CA189F-8779-4BCE-A6BD-4DB41ED63945}" destId="{A6BF5FB8-2D6E-4432-BED2-ADDF67CE26C6}" srcOrd="5" destOrd="0" presId="urn:microsoft.com/office/officeart/2005/8/layout/list1"/>
    <dgm:cxn modelId="{32ACFB87-6D8D-4E03-ADFA-D04099F4FCB5}" type="presParOf" srcId="{91CA189F-8779-4BCE-A6BD-4DB41ED63945}" destId="{E0E03B3B-A5B3-4079-8052-5F9922836097}" srcOrd="6" destOrd="0" presId="urn:microsoft.com/office/officeart/2005/8/layout/list1"/>
    <dgm:cxn modelId="{7747B227-2200-4806-BCB8-B5C1D5A061CC}" type="presParOf" srcId="{91CA189F-8779-4BCE-A6BD-4DB41ED63945}" destId="{7447371B-A4F3-40EF-83AE-4ED553C46C37}" srcOrd="7" destOrd="0" presId="urn:microsoft.com/office/officeart/2005/8/layout/list1"/>
    <dgm:cxn modelId="{2DF64358-23A3-4F6F-BE28-B9D244094757}" type="presParOf" srcId="{91CA189F-8779-4BCE-A6BD-4DB41ED63945}" destId="{E6D39796-6716-4085-8211-51AAAEC3B00D}" srcOrd="8" destOrd="0" presId="urn:microsoft.com/office/officeart/2005/8/layout/list1"/>
    <dgm:cxn modelId="{0C06D95C-48A9-42A7-BEB9-EB850902C4F5}" type="presParOf" srcId="{E6D39796-6716-4085-8211-51AAAEC3B00D}" destId="{4BF69FF6-6067-4C39-87C9-233B29BFC362}" srcOrd="0" destOrd="0" presId="urn:microsoft.com/office/officeart/2005/8/layout/list1"/>
    <dgm:cxn modelId="{4B782D54-2386-4244-9352-BC353EABC9C6}" type="presParOf" srcId="{E6D39796-6716-4085-8211-51AAAEC3B00D}" destId="{40E2E09F-1913-42CB-9094-89DEB5827CFC}" srcOrd="1" destOrd="0" presId="urn:microsoft.com/office/officeart/2005/8/layout/list1"/>
    <dgm:cxn modelId="{D5BF0E2C-2A1C-4A52-B5A0-136BBCA55A58}" type="presParOf" srcId="{91CA189F-8779-4BCE-A6BD-4DB41ED63945}" destId="{08039805-9F98-41FF-9200-D9561EF67418}" srcOrd="9" destOrd="0" presId="urn:microsoft.com/office/officeart/2005/8/layout/list1"/>
    <dgm:cxn modelId="{E2F7CC1C-066A-4165-9FA4-298C02A709A0}" type="presParOf" srcId="{91CA189F-8779-4BCE-A6BD-4DB41ED63945}" destId="{6875056D-ED1D-486F-BA69-A5BD5585934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BED96-473E-46C1-961A-B94C1782C06C}">
      <dsp:nvSpPr>
        <dsp:cNvPr id="0" name=""/>
        <dsp:cNvSpPr/>
      </dsp:nvSpPr>
      <dsp:spPr>
        <a:xfrm>
          <a:off x="0" y="415296"/>
          <a:ext cx="7797800" cy="1403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196" tIns="562356" rIns="60519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из абзацев, глав, книг, разделов. Например, газетные статьи, эссе, романы, короткие рассказы, отзывы и письма, в том числе в электронных книгах</a:t>
          </a:r>
        </a:p>
      </dsp:txBody>
      <dsp:txXfrm>
        <a:off x="0" y="415296"/>
        <a:ext cx="7797800" cy="1403325"/>
      </dsp:txXfrm>
    </dsp:sp>
    <dsp:sp modelId="{D26A8B12-A6A0-4947-A948-DC1BC278BF0E}">
      <dsp:nvSpPr>
        <dsp:cNvPr id="0" name=""/>
        <dsp:cNvSpPr/>
      </dsp:nvSpPr>
      <dsp:spPr>
        <a:xfrm>
          <a:off x="389890" y="16776"/>
          <a:ext cx="5458460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317" tIns="0" rIns="20631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Сплошные тексты</a:t>
          </a:r>
        </a:p>
      </dsp:txBody>
      <dsp:txXfrm>
        <a:off x="428798" y="55684"/>
        <a:ext cx="5380644" cy="719224"/>
      </dsp:txXfrm>
    </dsp:sp>
    <dsp:sp modelId="{E0E03B3B-A5B3-4079-8052-5F9922836097}">
      <dsp:nvSpPr>
        <dsp:cNvPr id="0" name=""/>
        <dsp:cNvSpPr/>
      </dsp:nvSpPr>
      <dsp:spPr>
        <a:xfrm>
          <a:off x="0" y="2362941"/>
          <a:ext cx="7797800" cy="1169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196" tIns="562356" rIns="60519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списки, таблицы, графики, диаграммы, рекламные объявления, каталоги, индексы и формы для заполнения</a:t>
          </a:r>
        </a:p>
      </dsp:txBody>
      <dsp:txXfrm>
        <a:off x="0" y="2362941"/>
        <a:ext cx="7797800" cy="1169437"/>
      </dsp:txXfrm>
    </dsp:sp>
    <dsp:sp modelId="{71229171-2D3C-4F3C-B9F7-0CCF337BB195}">
      <dsp:nvSpPr>
        <dsp:cNvPr id="0" name=""/>
        <dsp:cNvSpPr/>
      </dsp:nvSpPr>
      <dsp:spPr>
        <a:xfrm>
          <a:off x="389890" y="1964421"/>
          <a:ext cx="5458460" cy="797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317" tIns="0" rIns="20631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Несплошные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тексты</a:t>
          </a:r>
        </a:p>
      </dsp:txBody>
      <dsp:txXfrm>
        <a:off x="428798" y="2003329"/>
        <a:ext cx="5380644" cy="719224"/>
      </dsp:txXfrm>
    </dsp:sp>
    <dsp:sp modelId="{6875056D-ED1D-486F-BA69-A5BD5585934F}">
      <dsp:nvSpPr>
        <dsp:cNvPr id="0" name=""/>
        <dsp:cNvSpPr/>
      </dsp:nvSpPr>
      <dsp:spPr>
        <a:xfrm>
          <a:off x="0" y="4076698"/>
          <a:ext cx="7797800" cy="1913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196" tIns="562356" rIns="60519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включают элементы сплошных и </a:t>
          </a:r>
          <a:r>
            <a:rPr lang="ru-RU" sz="18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несплошных</a:t>
          </a: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форматов. </a:t>
          </a:r>
          <a:b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печатной среде – общий формат для журналов, справочников и отчетов. В цифровой среде – авторские </a:t>
          </a:r>
          <a:r>
            <a:rPr lang="ru-RU" sz="180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веб-страницы</a:t>
          </a:r>
          <a:r>
            <a:rPr lang="ru-RU" sz="18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со списками, абзацами и графиками, сообщения электронной почты, чатов и форумов</a:t>
          </a:r>
        </a:p>
      </dsp:txBody>
      <dsp:txXfrm>
        <a:off x="0" y="4076698"/>
        <a:ext cx="7797800" cy="1913625"/>
      </dsp:txXfrm>
    </dsp:sp>
    <dsp:sp modelId="{40E2E09F-1913-42CB-9094-89DEB5827CFC}">
      <dsp:nvSpPr>
        <dsp:cNvPr id="0" name=""/>
        <dsp:cNvSpPr/>
      </dsp:nvSpPr>
      <dsp:spPr>
        <a:xfrm>
          <a:off x="389890" y="3678178"/>
          <a:ext cx="5458460" cy="797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317" tIns="0" rIns="20631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Смешанные тексты</a:t>
          </a:r>
        </a:p>
      </dsp:txBody>
      <dsp:txXfrm>
        <a:off x="428798" y="3717086"/>
        <a:ext cx="5380644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04505A-3A20-4E1D-B2D6-D60114D1C9C8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B7A89-31A7-42E2-BBDF-A4BA361967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04505A-3A20-4E1D-B2D6-D60114D1C9C8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B7A89-31A7-42E2-BBDF-A4BA36196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04505A-3A20-4E1D-B2D6-D60114D1C9C8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B7A89-31A7-42E2-BBDF-A4BA36196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04505A-3A20-4E1D-B2D6-D60114D1C9C8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B7A89-31A7-42E2-BBDF-A4BA36196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04505A-3A20-4E1D-B2D6-D60114D1C9C8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B7A89-31A7-42E2-BBDF-A4BA3619671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04505A-3A20-4E1D-B2D6-D60114D1C9C8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B7A89-31A7-42E2-BBDF-A4BA36196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04505A-3A20-4E1D-B2D6-D60114D1C9C8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B7A89-31A7-42E2-BBDF-A4BA36196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04505A-3A20-4E1D-B2D6-D60114D1C9C8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B7A89-31A7-42E2-BBDF-A4BA36196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04505A-3A20-4E1D-B2D6-D60114D1C9C8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B7A89-31A7-42E2-BBDF-A4BA3619671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04505A-3A20-4E1D-B2D6-D60114D1C9C8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B7A89-31A7-42E2-BBDF-A4BA36196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04505A-3A20-4E1D-B2D6-D60114D1C9C8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B7A89-31A7-42E2-BBDF-A4BA361967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304505A-3A20-4E1D-B2D6-D60114D1C9C8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8CB7A89-31A7-42E2-BBDF-A4BA3619671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204864"/>
            <a:ext cx="6908304" cy="2520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ФОРМИРОВАНИЕ ЧИТАТЕЛЬСКОЙ</a:t>
            </a:r>
            <a:br>
              <a:rPr lang="ru-RU" dirty="0" smtClean="0"/>
            </a:br>
            <a:r>
              <a:rPr lang="ru-RU" dirty="0"/>
              <a:t>ГРАМОТНОСТИ </a:t>
            </a:r>
            <a:r>
              <a:rPr lang="ru-RU" dirty="0" smtClean="0"/>
              <a:t>ШКОЛЬНИКОВ</a:t>
            </a:r>
            <a:br>
              <a:rPr lang="ru-RU" dirty="0" smtClean="0"/>
            </a:br>
            <a:r>
              <a:rPr lang="ru-RU" sz="2700" dirty="0">
                <a:solidFill>
                  <a:prstClr val="black"/>
                </a:solidFill>
              </a:rPr>
              <a:t>(</a:t>
            </a:r>
            <a:r>
              <a:rPr lang="ru-RU" sz="2700" dirty="0" smtClean="0"/>
              <a:t>ПОДГОТОВКА К </a:t>
            </a:r>
            <a:r>
              <a:rPr lang="en-US" sz="2700" dirty="0" smtClean="0"/>
              <a:t>PISA</a:t>
            </a:r>
            <a:r>
              <a:rPr lang="ru-RU" sz="2700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301208"/>
            <a:ext cx="5176664" cy="528464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 smtClean="0"/>
              <a:t>Подготовила </a:t>
            </a:r>
            <a:r>
              <a:rPr lang="ru-RU" sz="2400" dirty="0" err="1" smtClean="0"/>
              <a:t>Башманова</a:t>
            </a:r>
            <a:r>
              <a:rPr lang="ru-RU" sz="2400" dirty="0" smtClean="0"/>
              <a:t> Е. Ю., учитель русского языка и литературы ШГ № 24 города Бишкек</a:t>
            </a:r>
            <a:endParaRPr lang="ru-RU" sz="2400" dirty="0"/>
          </a:p>
        </p:txBody>
      </p:sp>
      <p:pic>
        <p:nvPicPr>
          <p:cNvPr id="3074" name="Picture 2" descr="https://malachite-ural.ru/upload/resize_cache/iblock/d14/430_558_1/d147eb903231b7c737c0c4e6d6b395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848" y="1556792"/>
            <a:ext cx="3240360" cy="252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3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764704"/>
            <a:ext cx="8982000" cy="5544616"/>
          </a:xfrm>
        </p:spPr>
      </p:pic>
    </p:spTree>
    <p:extLst>
      <p:ext uri="{BB962C8B-B14F-4D97-AF65-F5344CB8AC3E}">
        <p14:creationId xmlns:p14="http://schemas.microsoft.com/office/powerpoint/2010/main" val="500476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77686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Основные подходы к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формированию читательской грамотности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44824"/>
            <a:ext cx="7848872" cy="475252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Уделено особое внимание развитию способности применять полученную в процессе чтения информацию в разных жизненных ситуациях, в т. ч. в нестандартных расширен спектр оцениваемых умений: </a:t>
            </a:r>
            <a:r>
              <a:rPr lang="ru-RU" i="1" dirty="0" smtClean="0"/>
              <a:t>добавлены умения, связанные с осмыслением и оценкой информации </a:t>
            </a:r>
            <a:r>
              <a:rPr lang="ru-RU" dirty="0" smtClean="0"/>
              <a:t>(критически оценивать качество и достоверность информации, обнаруживать противоречия), применением полученной информации при решении широкого круга задач.</a:t>
            </a:r>
          </a:p>
          <a:p>
            <a:r>
              <a:rPr lang="ru-RU" u="sng" dirty="0" smtClean="0"/>
              <a:t>Сделаны акценты на чтении составных текстов</a:t>
            </a:r>
            <a:r>
              <a:rPr lang="ru-RU" dirty="0" smtClean="0"/>
              <a:t>: это позволяет оценить умение интерпретировать и обобщать информацию, полученную из нескольких отличающихся источников.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38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Сопоставьте сведения о берестяных грамотах: сравните информацию из текста с информацией, представленной на карте.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83126"/>
            <a:ext cx="4449890" cy="30963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82542"/>
            <a:ext cx="4522357" cy="3546658"/>
          </a:xfrm>
        </p:spPr>
      </p:pic>
      <p:sp>
        <p:nvSpPr>
          <p:cNvPr id="7" name="TextBox 6"/>
          <p:cNvSpPr txBox="1"/>
          <p:nvPr/>
        </p:nvSpPr>
        <p:spPr>
          <a:xfrm>
            <a:off x="1259632" y="1628800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А. Запишите несоответствие между информацией, содержащейся в тексте, и информацией, представленной на карте.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5517232"/>
            <a:ext cx="4139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Б. Опираясь на прочитанное, объясните, чем вызвано это </a:t>
            </a:r>
            <a:r>
              <a:rPr lang="ru-RU" dirty="0" smtClean="0"/>
              <a:t>несоответствие.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286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Требования к разработке заданий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12776"/>
            <a:ext cx="7437512" cy="470912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межпредметный</a:t>
            </a:r>
            <a:r>
              <a:rPr lang="ru-RU" dirty="0" smtClean="0"/>
              <a:t> </a:t>
            </a:r>
            <a:r>
              <a:rPr lang="ru-RU" dirty="0"/>
              <a:t>подход к отбору содержания </a:t>
            </a:r>
            <a:r>
              <a:rPr lang="ru-RU" dirty="0" smtClean="0"/>
              <a:t>текстов;</a:t>
            </a:r>
          </a:p>
          <a:p>
            <a:r>
              <a:rPr lang="ru-RU" dirty="0" smtClean="0"/>
              <a:t>разнообразные </a:t>
            </a:r>
            <a:r>
              <a:rPr lang="ru-RU" dirty="0"/>
              <a:t>ситуации и контексты, в которых </a:t>
            </a:r>
            <a:r>
              <a:rPr lang="ru-RU" dirty="0" smtClean="0"/>
              <a:t>необходимо ориентироваться </a:t>
            </a:r>
            <a:r>
              <a:rPr lang="ru-RU" dirty="0"/>
              <a:t>с опорой на текст (учебные, личные, </a:t>
            </a:r>
            <a:r>
              <a:rPr lang="ru-RU" dirty="0" smtClean="0"/>
              <a:t>общественные, деловые);</a:t>
            </a:r>
          </a:p>
          <a:p>
            <a:r>
              <a:rPr lang="ru-RU" dirty="0" smtClean="0"/>
              <a:t>разнообразные </a:t>
            </a:r>
            <a:r>
              <a:rPr lang="ru-RU" dirty="0"/>
              <a:t>тексты (материалы для чтения) и </a:t>
            </a:r>
            <a:r>
              <a:rPr lang="ru-RU" dirty="0" smtClean="0"/>
              <a:t>источники информации;</a:t>
            </a:r>
          </a:p>
          <a:p>
            <a:r>
              <a:rPr lang="ru-RU" dirty="0" smtClean="0"/>
              <a:t>необходимость </a:t>
            </a:r>
            <a:r>
              <a:rPr lang="ru-RU" dirty="0"/>
              <a:t>использования различных приемов работы с </a:t>
            </a:r>
            <a:r>
              <a:rPr lang="ru-RU" dirty="0" smtClean="0"/>
              <a:t>текстом.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57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50952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Приёмы осмысления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7787208" cy="5112568"/>
          </a:xfrm>
        </p:spPr>
        <p:txBody>
          <a:bodyPr>
            <a:normAutofit lnSpcReduction="10000"/>
          </a:bodyPr>
          <a:lstStyle/>
          <a:p>
            <a:r>
              <a:rPr lang="ru-RU" sz="2500" dirty="0"/>
              <a:t>Постановка вопросов к </a:t>
            </a:r>
            <a:r>
              <a:rPr lang="ru-RU" sz="2500" dirty="0" smtClean="0"/>
              <a:t>тексту.</a:t>
            </a:r>
          </a:p>
          <a:p>
            <a:r>
              <a:rPr lang="ru-RU" sz="2500" dirty="0" smtClean="0"/>
              <a:t>Составление </a:t>
            </a:r>
            <a:r>
              <a:rPr lang="ru-RU" sz="2500" dirty="0"/>
              <a:t>сводной </a:t>
            </a:r>
            <a:r>
              <a:rPr lang="ru-RU" sz="2500" dirty="0" smtClean="0"/>
              <a:t>таблицы.</a:t>
            </a:r>
          </a:p>
          <a:p>
            <a:r>
              <a:rPr lang="ru-RU" sz="2500" dirty="0" smtClean="0"/>
              <a:t>Представление </a:t>
            </a:r>
            <a:r>
              <a:rPr lang="ru-RU" sz="2500" dirty="0"/>
              <a:t>текста в форме </a:t>
            </a:r>
            <a:r>
              <a:rPr lang="ru-RU" sz="2500" dirty="0" smtClean="0"/>
              <a:t>тезисов.</a:t>
            </a:r>
          </a:p>
          <a:p>
            <a:r>
              <a:rPr lang="ru-RU" sz="2500" dirty="0" smtClean="0"/>
              <a:t>Представление </a:t>
            </a:r>
            <a:r>
              <a:rPr lang="ru-RU" sz="2500" dirty="0"/>
              <a:t>текста в виде графической </a:t>
            </a:r>
            <a:r>
              <a:rPr lang="ru-RU" sz="2500" dirty="0" smtClean="0"/>
              <a:t>схемы.</a:t>
            </a:r>
          </a:p>
          <a:p>
            <a:r>
              <a:rPr lang="ru-RU" sz="2500" dirty="0" smtClean="0"/>
              <a:t>Составление плана.</a:t>
            </a:r>
          </a:p>
          <a:p>
            <a:r>
              <a:rPr lang="ru-RU" sz="2500" dirty="0" smtClean="0"/>
              <a:t>Комментированное чтение.</a:t>
            </a:r>
          </a:p>
          <a:p>
            <a:r>
              <a:rPr lang="ru-RU" sz="2500" dirty="0" smtClean="0"/>
              <a:t>Логическое запоминание.</a:t>
            </a:r>
          </a:p>
          <a:p>
            <a:r>
              <a:rPr lang="ru-RU" sz="2500" dirty="0" smtClean="0"/>
              <a:t>Создание вторичных текстов (например, в результате конспектирования, пересказа и других видов сжатия).</a:t>
            </a:r>
          </a:p>
          <a:p>
            <a:r>
              <a:rPr lang="ru-RU" sz="2500" dirty="0" smtClean="0"/>
              <a:t>Конструирование собственных высказываний о прочитанном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3256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Формат ответов: выбор ответа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51771"/>
            <a:ext cx="4475072" cy="201622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151440"/>
            <a:ext cx="3185436" cy="4359018"/>
          </a:xfrm>
        </p:spPr>
      </p:pic>
      <p:sp>
        <p:nvSpPr>
          <p:cNvPr id="6" name="TextBox 5"/>
          <p:cNvSpPr txBox="1"/>
          <p:nvPr/>
        </p:nvSpPr>
        <p:spPr>
          <a:xfrm>
            <a:off x="1907704" y="17821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Одиночный выбор</a:t>
            </a:r>
            <a:endParaRPr lang="ru-RU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174228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Множественный выбор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3534074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Формат ответов: заполнение таблицы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84784"/>
            <a:ext cx="3384376" cy="5373216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84784"/>
            <a:ext cx="3600400" cy="5321129"/>
          </a:xfrm>
        </p:spPr>
      </p:pic>
    </p:spTree>
    <p:extLst>
      <p:ext uri="{BB962C8B-B14F-4D97-AF65-F5344CB8AC3E}">
        <p14:creationId xmlns:p14="http://schemas.microsoft.com/office/powerpoint/2010/main" val="1544383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Формат ответов: заполнение таблицы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79223"/>
            <a:ext cx="3816424" cy="5278777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00808"/>
            <a:ext cx="3277458" cy="4664075"/>
          </a:xfrm>
        </p:spPr>
      </p:pic>
    </p:spTree>
    <p:extLst>
      <p:ext uri="{BB962C8B-B14F-4D97-AF65-F5344CB8AC3E}">
        <p14:creationId xmlns:p14="http://schemas.microsoft.com/office/powerpoint/2010/main" val="2410418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Формат ответов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17821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Ввод краткого ответа </a:t>
            </a:r>
            <a:endParaRPr lang="ru-RU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174228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Ввод развёрнутого ответа</a:t>
            </a:r>
            <a:endParaRPr lang="ru-RU" b="1" u="sng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51" y="2276872"/>
            <a:ext cx="3899510" cy="316835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2242256"/>
            <a:ext cx="3577364" cy="3061708"/>
          </a:xfrm>
        </p:spPr>
      </p:pic>
    </p:spTree>
    <p:extLst>
      <p:ext uri="{BB962C8B-B14F-4D97-AF65-F5344CB8AC3E}">
        <p14:creationId xmlns:p14="http://schemas.microsoft.com/office/powerpoint/2010/main" val="238281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оценивания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Одиночный </a:t>
            </a:r>
            <a:r>
              <a:rPr lang="ru-RU" dirty="0" smtClean="0"/>
              <a:t>выбор – 1 балл</a:t>
            </a:r>
            <a:endParaRPr lang="ru-RU" dirty="0"/>
          </a:p>
          <a:p>
            <a:r>
              <a:rPr lang="ru-RU" dirty="0"/>
              <a:t>Множественный </a:t>
            </a:r>
            <a:r>
              <a:rPr lang="ru-RU" dirty="0" smtClean="0"/>
              <a:t>выбор – 2 балла (допущены 1-2 ошибки – 1 балл)</a:t>
            </a:r>
            <a:endParaRPr lang="ru-RU" dirty="0"/>
          </a:p>
          <a:p>
            <a:r>
              <a:rPr lang="ru-RU" dirty="0" smtClean="0"/>
              <a:t>Заполнение </a:t>
            </a:r>
            <a:r>
              <a:rPr lang="ru-RU" dirty="0"/>
              <a:t>таблиц – 2 балла (допущены 1-2 ошибки – 1 балл)</a:t>
            </a:r>
          </a:p>
          <a:p>
            <a:r>
              <a:rPr lang="ru-RU" dirty="0" smtClean="0"/>
              <a:t>Ввод </a:t>
            </a:r>
            <a:r>
              <a:rPr lang="ru-RU" dirty="0"/>
              <a:t>краткого </a:t>
            </a:r>
            <a:r>
              <a:rPr lang="ru-RU" dirty="0" smtClean="0"/>
              <a:t>ответа – 1 балл</a:t>
            </a:r>
            <a:endParaRPr lang="ru-RU" dirty="0"/>
          </a:p>
          <a:p>
            <a:r>
              <a:rPr lang="ru-RU" dirty="0"/>
              <a:t>Ввод развёрнутого </a:t>
            </a:r>
            <a:r>
              <a:rPr lang="ru-RU" dirty="0" smtClean="0"/>
              <a:t>ответа – 2 балла.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56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функциональная грамотность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495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Это способность использовать полученные знания для решения задач самого широкого спектра в различных жизненных ситуациях.</a:t>
            </a:r>
          </a:p>
          <a:p>
            <a:r>
              <a:rPr lang="ru-RU" dirty="0" smtClean="0"/>
              <a:t>В современном обществе актуален запрос на специалистов, которые способны на усвоение новых знаний и навыков и поиски способов решения. </a:t>
            </a:r>
          </a:p>
          <a:p>
            <a:r>
              <a:rPr lang="ru-RU" dirty="0" smtClean="0"/>
              <a:t>Это знание, которое остаётся с человеком после школы и развивается всю жизнь.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063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819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Сайт Национального центра качества образования</a:t>
            </a:r>
          </a:p>
        </p:txBody>
      </p:sp>
      <p:pic>
        <p:nvPicPr>
          <p:cNvPr id="4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7499350" cy="4646257"/>
          </a:xfrm>
        </p:spPr>
      </p:pic>
      <p:sp>
        <p:nvSpPr>
          <p:cNvPr id="5" name="Прямоугольник 4"/>
          <p:cNvSpPr/>
          <p:nvPr/>
        </p:nvSpPr>
        <p:spPr>
          <a:xfrm>
            <a:off x="3347864" y="6021288"/>
            <a:ext cx="4129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https://ncokoit.kg/index.php?page=</a:t>
            </a:r>
            <a:r>
              <a:rPr lang="ru-RU" b="1" dirty="0">
                <a:solidFill>
                  <a:srgbClr val="FF0000"/>
                </a:solidFill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2281491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Сайт Национального центра качества 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6021288"/>
            <a:ext cx="4120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https://</a:t>
            </a:r>
            <a:r>
              <a:rPr lang="en-US" b="1" dirty="0" smtClean="0">
                <a:solidFill>
                  <a:srgbClr val="FF0000"/>
                </a:solidFill>
              </a:rPr>
              <a:t>ncokoit.kg/index.php?page=</a:t>
            </a:r>
            <a:r>
              <a:rPr lang="ru-RU" b="1" dirty="0" smtClean="0">
                <a:solidFill>
                  <a:srgbClr val="FF0000"/>
                </a:solidFill>
              </a:rPr>
              <a:t>19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48" y="1772817"/>
            <a:ext cx="7658406" cy="3995690"/>
          </a:xfrm>
        </p:spPr>
      </p:pic>
    </p:spTree>
    <p:extLst>
      <p:ext uri="{BB962C8B-B14F-4D97-AF65-F5344CB8AC3E}">
        <p14:creationId xmlns:p14="http://schemas.microsoft.com/office/powerpoint/2010/main" val="3624027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Сайт </a:t>
            </a:r>
            <a:r>
              <a:rPr lang="ru-RU" dirty="0" err="1"/>
              <a:t>Кыргызской</a:t>
            </a:r>
            <a:r>
              <a:rPr lang="ru-RU" dirty="0"/>
              <a:t> Академии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6237312"/>
            <a:ext cx="2167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https://kao.kg/pisa/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608907"/>
            <a:ext cx="7499350" cy="4478385"/>
          </a:xfrm>
        </p:spPr>
      </p:pic>
    </p:spTree>
    <p:extLst>
      <p:ext uri="{BB962C8B-B14F-4D97-AF65-F5344CB8AC3E}">
        <p14:creationId xmlns:p14="http://schemas.microsoft.com/office/powerpoint/2010/main" val="1510344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Образовательная онлайн платформа </a:t>
            </a:r>
            <a:r>
              <a:rPr lang="en-US" dirty="0" smtClean="0"/>
              <a:t>CERM.RU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67" y="1844824"/>
            <a:ext cx="8076733" cy="4445026"/>
          </a:xfrm>
        </p:spPr>
      </p:pic>
    </p:spTree>
    <p:extLst>
      <p:ext uri="{BB962C8B-B14F-4D97-AF65-F5344CB8AC3E}">
        <p14:creationId xmlns:p14="http://schemas.microsoft.com/office/powerpoint/2010/main" val="1529189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7498080" cy="257829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2050" name="Picture 2" descr="https://kartinkin.net/uploads/posts/2022-02/1645783251_31-kartinkin-net-p-kartinki-umnaya-sova-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879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8100392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Почему необходима новая концепция формирования и оценки читательской грамотности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420888"/>
            <a:ext cx="7632848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500" b="1" i="1" dirty="0"/>
              <a:t>Произошло изменение целей образования</a:t>
            </a:r>
            <a:r>
              <a:rPr lang="ru-RU" sz="2500" dirty="0"/>
              <a:t>: от </a:t>
            </a:r>
            <a:r>
              <a:rPr lang="ru-RU" sz="2500" dirty="0" smtClean="0"/>
              <a:t>освоения системы </a:t>
            </a:r>
            <a:r>
              <a:rPr lang="ru-RU" sz="2500" dirty="0"/>
              <a:t>знаний к формированию </a:t>
            </a:r>
            <a:r>
              <a:rPr lang="ru-RU" sz="2500" dirty="0" smtClean="0"/>
              <a:t>способности использовать </a:t>
            </a:r>
            <a:r>
              <a:rPr lang="ru-RU" sz="2500" dirty="0"/>
              <a:t>знания для решения различных </a:t>
            </a:r>
            <a:r>
              <a:rPr lang="ru-RU" sz="2500" dirty="0" smtClean="0"/>
              <a:t>задач, </a:t>
            </a:r>
            <a:r>
              <a:rPr lang="ru-RU" sz="2500" u="sng" dirty="0" smtClean="0"/>
              <a:t>находить </a:t>
            </a:r>
            <a:r>
              <a:rPr lang="ru-RU" sz="2500" u="sng" dirty="0"/>
              <a:t>нужную </a:t>
            </a:r>
            <a:r>
              <a:rPr lang="ru-RU" sz="2500" u="sng" dirty="0" smtClean="0"/>
              <a:t> информацию</a:t>
            </a:r>
            <a:r>
              <a:rPr lang="ru-RU" sz="2500" dirty="0"/>
              <a:t>, преобразовывать </a:t>
            </a:r>
            <a:r>
              <a:rPr lang="ru-RU" sz="2500" dirty="0" smtClean="0"/>
              <a:t>её для </a:t>
            </a:r>
            <a:r>
              <a:rPr lang="ru-RU" sz="2500" dirty="0"/>
              <a:t>создания новых знаний и </a:t>
            </a:r>
            <a:r>
              <a:rPr lang="ru-RU" sz="2500" dirty="0" smtClean="0"/>
              <a:t>технологий. Новые </a:t>
            </a:r>
            <a:r>
              <a:rPr lang="ru-RU" sz="2500" dirty="0"/>
              <a:t>технологии изменили характер чтения </a:t>
            </a:r>
            <a:r>
              <a:rPr lang="ru-RU" sz="2500" dirty="0" smtClean="0"/>
              <a:t>и передачи </a:t>
            </a:r>
            <a:r>
              <a:rPr lang="ru-RU" sz="2500" dirty="0"/>
              <a:t>информации, появилась потребность </a:t>
            </a:r>
            <a:r>
              <a:rPr lang="ru-RU" sz="2500" dirty="0" smtClean="0"/>
              <a:t>в специалистах</a:t>
            </a:r>
            <a:r>
              <a:rPr lang="ru-RU" sz="2500" dirty="0"/>
              <a:t>, которые могут работать и </a:t>
            </a:r>
            <a:r>
              <a:rPr lang="ru-RU" sz="2500" dirty="0" smtClean="0"/>
              <a:t>обучаться, используя различные </a:t>
            </a:r>
            <a:r>
              <a:rPr lang="ru-RU" sz="2500" dirty="0"/>
              <a:t>источники </a:t>
            </a:r>
            <a:r>
              <a:rPr lang="ru-RU" sz="2500" dirty="0" smtClean="0"/>
              <a:t>информации. 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5636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Elena\Pictures\книги\пиз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" y="632403"/>
            <a:ext cx="9134096" cy="526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34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Опора на </a:t>
            </a:r>
            <a:r>
              <a:rPr lang="ru-RU" dirty="0" err="1" smtClean="0"/>
              <a:t>внетекстовое</a:t>
            </a:r>
            <a:r>
              <a:rPr lang="ru-RU" dirty="0" smtClean="0"/>
              <a:t> знание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ru-RU" dirty="0"/>
              <a:t>«УМНЫЕ» И УМНЫЕ СОБАКИ </a:t>
            </a:r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r>
              <a:rPr lang="ru-RU" dirty="0"/>
              <a:t>Однако какие это «умные собаки»? </a:t>
            </a:r>
            <a:r>
              <a:rPr lang="ru-RU" dirty="0" err="1"/>
              <a:t>Лумпи</a:t>
            </a:r>
            <a:r>
              <a:rPr lang="ru-RU" dirty="0"/>
              <a:t>, например, мог, посмотрев на часы, «сказать», сколько сейчас времени, «ответить», сколько в помещении людей, сколько из них мужчин и сколько женщин, мог считать число точек и штрихов на листе бумаги. Он оповещал публику о результате, отстукивая лапой правильный ответ. </a:t>
            </a:r>
            <a:r>
              <a:rPr lang="ru-RU" dirty="0" smtClean="0"/>
              <a:t>(…), </a:t>
            </a:r>
            <a:r>
              <a:rPr lang="ru-RU" dirty="0" err="1"/>
              <a:t>Лумпи</a:t>
            </a:r>
            <a:r>
              <a:rPr lang="ru-RU" dirty="0"/>
              <a:t> «дал ответ» пятнадцать. Столько, сколько тире видела его дрессировщица, а не сам пёс. Именно дрессировщица: потому что «умные собаки» не умеют ни считать, ни читать. </a:t>
            </a:r>
            <a:r>
              <a:rPr lang="ru-RU" dirty="0" smtClean="0"/>
              <a:t>(…)</a:t>
            </a:r>
            <a:endParaRPr lang="ru-RU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b="1" dirty="0" smtClean="0"/>
              <a:t>Задание 6</a:t>
            </a:r>
            <a:r>
              <a:rPr lang="en-US" b="1" dirty="0" smtClean="0"/>
              <a:t>/</a:t>
            </a:r>
            <a:r>
              <a:rPr lang="ru-RU" b="1" dirty="0" smtClean="0"/>
              <a:t>1</a:t>
            </a:r>
          </a:p>
          <a:p>
            <a:endParaRPr lang="ru-RU" dirty="0"/>
          </a:p>
          <a:p>
            <a:r>
              <a:rPr lang="ru-RU" dirty="0" smtClean="0"/>
              <a:t>Почему автор в первой части текста часто использует кавычки?</a:t>
            </a:r>
          </a:p>
          <a:p>
            <a:endParaRPr lang="ru-RU" dirty="0"/>
          </a:p>
          <a:p>
            <a:pPr marL="82296" indent="0">
              <a:buNone/>
            </a:pPr>
            <a:r>
              <a:rPr lang="ru-RU" i="1" dirty="0" smtClean="0"/>
              <a:t>Запишите свой ответ.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41242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Опора на </a:t>
            </a:r>
            <a:r>
              <a:rPr lang="ru-RU" dirty="0" err="1" smtClean="0"/>
              <a:t>внетекстовое</a:t>
            </a:r>
            <a:r>
              <a:rPr lang="ru-RU" dirty="0" smtClean="0"/>
              <a:t> знание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30" y="1700808"/>
            <a:ext cx="3804615" cy="4064205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944127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Форматы текстов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56627627"/>
              </p:ext>
            </p:extLst>
          </p:nvPr>
        </p:nvGraphicFramePr>
        <p:xfrm>
          <a:off x="683568" y="692696"/>
          <a:ext cx="7797800" cy="600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899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Сплошной текст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7" y="1412776"/>
            <a:ext cx="7724773" cy="5040560"/>
          </a:xfrm>
        </p:spPr>
      </p:pic>
    </p:spTree>
    <p:extLst>
      <p:ext uri="{BB962C8B-B14F-4D97-AF65-F5344CB8AC3E}">
        <p14:creationId xmlns:p14="http://schemas.microsoft.com/office/powerpoint/2010/main" val="3106829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Несплошной</a:t>
            </a:r>
            <a:r>
              <a:rPr lang="ru-RU" dirty="0" smtClean="0"/>
              <a:t> текст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3" y="1628800"/>
            <a:ext cx="8045777" cy="4680520"/>
          </a:xfrm>
        </p:spPr>
      </p:pic>
    </p:spTree>
    <p:extLst>
      <p:ext uri="{BB962C8B-B14F-4D97-AF65-F5344CB8AC3E}">
        <p14:creationId xmlns:p14="http://schemas.microsoft.com/office/powerpoint/2010/main" val="861172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239</TotalTime>
  <Words>684</Words>
  <Application>Microsoft Office PowerPoint</Application>
  <PresentationFormat>Экран (4:3)</PresentationFormat>
  <Paragraphs>71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ФОРМИРОВАНИЕ ЧИТАТЕЛЬСКОЙ ГРАМОТНОСТИ ШКОЛЬНИКОВ (ПОДГОТОВКА К PISA) </vt:lpstr>
      <vt:lpstr>Что такое функциональная грамотность</vt:lpstr>
      <vt:lpstr>Почему необходима новая концепция формирования и оценки читательской грамотности</vt:lpstr>
      <vt:lpstr>Презентация PowerPoint</vt:lpstr>
      <vt:lpstr>Опора на внетекстовое знание</vt:lpstr>
      <vt:lpstr>Опора на внетекстовое знание</vt:lpstr>
      <vt:lpstr>Форматы текстов</vt:lpstr>
      <vt:lpstr>Сплошной текст</vt:lpstr>
      <vt:lpstr>Несплошной текст</vt:lpstr>
      <vt:lpstr>Презентация PowerPoint</vt:lpstr>
      <vt:lpstr>Основные подходы к формированию читательской грамотности</vt:lpstr>
      <vt:lpstr>Сопоставьте сведения о берестяных грамотах: сравните информацию из текста с информацией, представленной на карте.</vt:lpstr>
      <vt:lpstr>Требования к разработке заданий</vt:lpstr>
      <vt:lpstr>Приёмы осмысления текста</vt:lpstr>
      <vt:lpstr>Формат ответов: выбор ответа</vt:lpstr>
      <vt:lpstr>Формат ответов: заполнение таблицы</vt:lpstr>
      <vt:lpstr>Формат ответов: заполнение таблицы</vt:lpstr>
      <vt:lpstr>Формат ответов</vt:lpstr>
      <vt:lpstr>Критерии оценивания</vt:lpstr>
      <vt:lpstr>Источники</vt:lpstr>
      <vt:lpstr>Сайт Национального центра качества образования</vt:lpstr>
      <vt:lpstr>Сайт Национального центра качества образования</vt:lpstr>
      <vt:lpstr>Сайт Кыргызской Академии Образования</vt:lpstr>
      <vt:lpstr>Образовательная онлайн платформа CERM.RU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ЧИТАТЕЛЬСКОЙ ГРАМОТНОСТИ ШКОЛЬНИКОВ ПОДГОТОВКА К PISA</dc:title>
  <dc:creator>Elena</dc:creator>
  <cp:lastModifiedBy>Екатерина</cp:lastModifiedBy>
  <cp:revision>26</cp:revision>
  <dcterms:created xsi:type="dcterms:W3CDTF">2022-11-03T17:32:03Z</dcterms:created>
  <dcterms:modified xsi:type="dcterms:W3CDTF">2023-03-03T04:03:25Z</dcterms:modified>
</cp:coreProperties>
</file>