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9"/>
  </p:notesMasterIdLst>
  <p:sldIdLst>
    <p:sldId id="256" r:id="rId2"/>
    <p:sldId id="258" r:id="rId3"/>
    <p:sldId id="267" r:id="rId4"/>
    <p:sldId id="260" r:id="rId5"/>
    <p:sldId id="268" r:id="rId6"/>
    <p:sldId id="259" r:id="rId7"/>
    <p:sldId id="263" r:id="rId8"/>
    <p:sldId id="262" r:id="rId9"/>
    <p:sldId id="261" r:id="rId10"/>
    <p:sldId id="264" r:id="rId11"/>
    <p:sldId id="265" r:id="rId12"/>
    <p:sldId id="266" r:id="rId13"/>
    <p:sldId id="269" r:id="rId14"/>
    <p:sldId id="270" r:id="rId15"/>
    <p:sldId id="271" r:id="rId16"/>
    <p:sldId id="274" r:id="rId17"/>
    <p:sldId id="272"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D7B10E-64CD-4E45-9FAF-AE80CE07EB53}" type="datetimeFigureOut">
              <a:rPr lang="ru-RU" smtClean="0"/>
              <a:t>13.02.2023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5FB779-028E-409A-9CC9-2246E99C0D6E}" type="slidenum">
              <a:rPr lang="ru-RU" smtClean="0"/>
              <a:t>‹#›</a:t>
            </a:fld>
            <a:endParaRPr lang="ru-RU"/>
          </a:p>
        </p:txBody>
      </p:sp>
    </p:spTree>
    <p:extLst>
      <p:ext uri="{BB962C8B-B14F-4D97-AF65-F5344CB8AC3E}">
        <p14:creationId xmlns:p14="http://schemas.microsoft.com/office/powerpoint/2010/main" val="2738490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5FB779-028E-409A-9CC9-2246E99C0D6E}" type="slidenum">
              <a:rPr lang="ru-RU" smtClean="0"/>
              <a:t>15</a:t>
            </a:fld>
            <a:endParaRPr lang="ru-RU"/>
          </a:p>
        </p:txBody>
      </p:sp>
    </p:spTree>
    <p:extLst>
      <p:ext uri="{BB962C8B-B14F-4D97-AF65-F5344CB8AC3E}">
        <p14:creationId xmlns:p14="http://schemas.microsoft.com/office/powerpoint/2010/main" val="1644137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4C71EC6-210F-42DE-9C53-41977AD35B3D}" type="datetimeFigureOut">
              <a:rPr lang="ru-RU" smtClean="0"/>
              <a:t>13.02.2023</a:t>
            </a:fld>
            <a:endParaRPr lang="ru-RU"/>
          </a:p>
        </p:txBody>
      </p:sp>
      <p:sp>
        <p:nvSpPr>
          <p:cNvPr id="5" name="Footer Placeholder 4"/>
          <p:cNvSpPr>
            <a:spLocks noGrp="1"/>
          </p:cNvSpPr>
          <p:nvPr>
            <p:ph type="ftr" sz="quarter" idx="11"/>
          </p:nvPr>
        </p:nvSpPr>
        <p:spPr>
          <a:xfrm>
            <a:off x="1174044" y="5357592"/>
            <a:ext cx="5034845" cy="365125"/>
          </a:xfrm>
        </p:spPr>
        <p:txBody>
          <a:bodyPr/>
          <a:lstStyle/>
          <a:p>
            <a:endParaRPr lang="ru-RU"/>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13.02.2023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298448" y="2121407"/>
            <a:ext cx="3200400" cy="36027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13.02.2023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1" name="Content Placeholder 10"/>
          <p:cNvSpPr>
            <a:spLocks noGrp="1"/>
          </p:cNvSpPr>
          <p:nvPr>
            <p:ph sz="quarter" idx="13"/>
          </p:nvPr>
        </p:nvSpPr>
        <p:spPr>
          <a:xfrm>
            <a:off x="1298448" y="2944368"/>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13.02.2023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13.02.2023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ru-RU" smtClean="0"/>
              <a:t>Образец заголовка</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1698" y="5885672"/>
            <a:ext cx="1213821" cy="365125"/>
          </a:xfrm>
        </p:spPr>
        <p:txBody>
          <a:bodyPr/>
          <a:lstStyle/>
          <a:p>
            <a:fld id="{B4C71EC6-210F-42DE-9C53-41977AD35B3D}" type="datetimeFigureOut">
              <a:rPr lang="ru-RU" smtClean="0"/>
              <a:t>13.02.2023</a:t>
            </a:fld>
            <a:endParaRPr lang="ru-RU"/>
          </a:p>
        </p:txBody>
      </p:sp>
      <p:sp>
        <p:nvSpPr>
          <p:cNvPr id="6" name="Footer Placeholder 5"/>
          <p:cNvSpPr>
            <a:spLocks noGrp="1"/>
          </p:cNvSpPr>
          <p:nvPr>
            <p:ph type="ftr" sz="quarter" idx="11"/>
          </p:nvPr>
        </p:nvSpPr>
        <p:spPr>
          <a:xfrm rot="-60000">
            <a:off x="914554" y="5829261"/>
            <a:ext cx="3522607" cy="365125"/>
          </a:xfrm>
        </p:spPr>
        <p:txBody>
          <a:bodyPr/>
          <a:lstStyle/>
          <a:p>
            <a:endParaRPr lang="ru-RU"/>
          </a:p>
        </p:txBody>
      </p:sp>
      <p:sp>
        <p:nvSpPr>
          <p:cNvPr id="7" name="Slide Number Placeholder 6"/>
          <p:cNvSpPr>
            <a:spLocks noGrp="1"/>
          </p:cNvSpPr>
          <p:nvPr>
            <p:ph type="sldNum" sz="quarter" idx="12"/>
          </p:nvPr>
        </p:nvSpPr>
        <p:spPr>
          <a:xfrm rot="60000">
            <a:off x="7557313" y="5896961"/>
            <a:ext cx="554023" cy="365125"/>
          </a:xfrm>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rot="60000">
            <a:off x="6345936" y="5888737"/>
            <a:ext cx="1213821" cy="365125"/>
          </a:xfrm>
        </p:spPr>
        <p:txBody>
          <a:bodyPr/>
          <a:lstStyle/>
          <a:p>
            <a:fld id="{B4C71EC6-210F-42DE-9C53-41977AD35B3D}" type="datetimeFigureOut">
              <a:rPr lang="ru-RU" smtClean="0"/>
              <a:t>13.02.2023</a:t>
            </a:fld>
            <a:endParaRPr lang="ru-RU"/>
          </a:p>
        </p:txBody>
      </p:sp>
      <p:sp>
        <p:nvSpPr>
          <p:cNvPr id="6" name="Footer Placeholder 5"/>
          <p:cNvSpPr>
            <a:spLocks noGrp="1"/>
          </p:cNvSpPr>
          <p:nvPr>
            <p:ph type="ftr" sz="quarter" idx="11"/>
          </p:nvPr>
        </p:nvSpPr>
        <p:spPr>
          <a:xfrm rot="-60000">
            <a:off x="914569" y="5831037"/>
            <a:ext cx="3319043" cy="365125"/>
          </a:xfrm>
        </p:spPr>
        <p:txBody>
          <a:bodyPr/>
          <a:lstStyle/>
          <a:p>
            <a:endParaRPr lang="ru-RU"/>
          </a:p>
        </p:txBody>
      </p:sp>
      <p:sp>
        <p:nvSpPr>
          <p:cNvPr id="7" name="Slide Number Placeholder 6"/>
          <p:cNvSpPr>
            <a:spLocks noGrp="1"/>
          </p:cNvSpPr>
          <p:nvPr>
            <p:ph type="sldNum" sz="quarter" idx="12"/>
          </p:nvPr>
        </p:nvSpPr>
        <p:spPr>
          <a:xfrm rot="60000">
            <a:off x="7562089" y="5900026"/>
            <a:ext cx="554023" cy="365125"/>
          </a:xfrm>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B4C71EC6-210F-42DE-9C53-41977AD35B3D}" type="datetimeFigureOut">
              <a:rPr lang="ru-RU" smtClean="0"/>
              <a:t>13.02.2023</a:t>
            </a:fld>
            <a:endParaRPr lang="ru-RU"/>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ru-RU"/>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b="1" dirty="0" smtClean="0"/>
              <a:t>Фестиваль школьных учителей в </a:t>
            </a:r>
            <a:r>
              <a:rPr lang="ru-RU" b="1" dirty="0" err="1" smtClean="0"/>
              <a:t>Елабужском</a:t>
            </a:r>
            <a:r>
              <a:rPr lang="ru-RU" b="1" dirty="0" smtClean="0"/>
              <a:t> институте КФУ</a:t>
            </a:r>
            <a:endParaRPr lang="ru-RU" b="1" dirty="0"/>
          </a:p>
        </p:txBody>
      </p:sp>
      <p:sp>
        <p:nvSpPr>
          <p:cNvPr id="3" name="Подзаголовок 2"/>
          <p:cNvSpPr>
            <a:spLocks noGrp="1"/>
          </p:cNvSpPr>
          <p:nvPr>
            <p:ph type="subTitle" idx="1"/>
          </p:nvPr>
        </p:nvSpPr>
        <p:spPr>
          <a:xfrm>
            <a:off x="1727200" y="3736622"/>
            <a:ext cx="5712179" cy="1924626"/>
          </a:xfrm>
        </p:spPr>
        <p:txBody>
          <a:bodyPr>
            <a:normAutofit fontScale="92500" lnSpcReduction="10000"/>
          </a:bodyPr>
          <a:lstStyle/>
          <a:p>
            <a:r>
              <a:rPr lang="ru-RU" sz="2800" b="1" dirty="0" smtClean="0">
                <a:solidFill>
                  <a:srgbClr val="FF0000"/>
                </a:solidFill>
              </a:rPr>
              <a:t>О патриотическом воспитании на уроках </a:t>
            </a:r>
          </a:p>
          <a:p>
            <a:r>
              <a:rPr lang="ru-RU" sz="2800" b="1" dirty="0" smtClean="0">
                <a:solidFill>
                  <a:srgbClr val="FF0000"/>
                </a:solidFill>
              </a:rPr>
              <a:t>естественно – научного цикла</a:t>
            </a:r>
          </a:p>
          <a:p>
            <a:pPr algn="r"/>
            <a:r>
              <a:rPr lang="ru-RU" sz="2100" b="1" dirty="0" err="1" smtClean="0">
                <a:solidFill>
                  <a:srgbClr val="002060"/>
                </a:solidFill>
              </a:rPr>
              <a:t>Нойкина</a:t>
            </a:r>
            <a:r>
              <a:rPr lang="ru-RU" sz="2100" b="1" dirty="0" smtClean="0">
                <a:solidFill>
                  <a:srgbClr val="002060"/>
                </a:solidFill>
              </a:rPr>
              <a:t> Оксана Александровна</a:t>
            </a:r>
          </a:p>
          <a:p>
            <a:pPr algn="r"/>
            <a:r>
              <a:rPr lang="ru-RU" sz="2100" b="1" dirty="0" smtClean="0">
                <a:solidFill>
                  <a:srgbClr val="002060"/>
                </a:solidFill>
              </a:rPr>
              <a:t>Учитель физики ШГ№24 им. </a:t>
            </a:r>
            <a:r>
              <a:rPr lang="ru-RU" sz="2100" b="1" dirty="0" err="1" smtClean="0">
                <a:solidFill>
                  <a:srgbClr val="002060"/>
                </a:solidFill>
              </a:rPr>
              <a:t>А.Токомбаева</a:t>
            </a:r>
            <a:endParaRPr lang="ru-RU" sz="2100" b="1" dirty="0">
              <a:solidFill>
                <a:srgbClr val="002060"/>
              </a:solidFill>
            </a:endParaRPr>
          </a:p>
        </p:txBody>
      </p:sp>
    </p:spTree>
    <p:extLst>
      <p:ext uri="{BB962C8B-B14F-4D97-AF65-F5344CB8AC3E}">
        <p14:creationId xmlns:p14="http://schemas.microsoft.com/office/powerpoint/2010/main" val="3901842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rot="60000">
            <a:off x="4715417" y="862635"/>
            <a:ext cx="3673105" cy="5377405"/>
          </a:xfrm>
        </p:spPr>
        <p:txBody>
          <a:bodyPr>
            <a:normAutofit fontScale="77500" lnSpcReduction="20000"/>
          </a:bodyPr>
          <a:lstStyle/>
          <a:p>
            <a:r>
              <a:rPr lang="ru-RU" dirty="0"/>
              <a:t>Жемчужина </a:t>
            </a:r>
            <a:endParaRPr lang="ru-RU" dirty="0" smtClean="0"/>
          </a:p>
          <a:p>
            <a:pPr marL="0" indent="0">
              <a:buNone/>
            </a:pPr>
            <a:r>
              <a:rPr lang="ru-RU" dirty="0" smtClean="0"/>
              <a:t>Тянь-Шаня </a:t>
            </a:r>
            <a:r>
              <a:rPr lang="ru-RU" dirty="0"/>
              <a:t>– Иссык-Куль – самое большое озеро в Кыргызстане. Иссык-Куль переводится как «горячее озеро». Температура воды здесь не опускается до минусовой даже зимой, поэтому озеро никогда не замерзает. Оно находится на высоте 1608 метров над уровнем моря и занимает седьмое место в списке глубочайших озер мира</a:t>
            </a:r>
            <a:r>
              <a:rPr lang="ru-RU" dirty="0" smtClean="0"/>
              <a:t>. Объём </a:t>
            </a:r>
            <a:r>
              <a:rPr lang="ru-RU" dirty="0"/>
              <a:t>воды равен 1738 км³, площадь зеркала воды — 6236 </a:t>
            </a:r>
            <a:r>
              <a:rPr lang="ru-RU" dirty="0" smtClean="0"/>
              <a:t>км²</a:t>
            </a:r>
            <a:r>
              <a:rPr lang="ru-RU" baseline="30000" dirty="0" smtClean="0"/>
              <a:t>[</a:t>
            </a:r>
            <a:r>
              <a:rPr lang="ru-RU" dirty="0" smtClean="0"/>
              <a:t>, </a:t>
            </a:r>
            <a:r>
              <a:rPr lang="ru-RU" dirty="0"/>
              <a:t>средняя глубина — 278 метров, наибольшая же глубина почти в 2,5 раза больше и равняется 668 </a:t>
            </a:r>
            <a:r>
              <a:rPr lang="ru-RU" dirty="0" smtClean="0"/>
              <a:t>Протяжённость </a:t>
            </a:r>
            <a:r>
              <a:rPr lang="ru-RU" dirty="0"/>
              <a:t>Иссык-Куля с запада на восток равна 182 километрам, с юга на север — 58 километрам. </a:t>
            </a:r>
          </a:p>
        </p:txBody>
      </p:sp>
      <p:sp>
        <p:nvSpPr>
          <p:cNvPr id="4" name="Текст 3"/>
          <p:cNvSpPr>
            <a:spLocks noGrp="1"/>
          </p:cNvSpPr>
          <p:nvPr>
            <p:ph type="body" sz="half" idx="2"/>
          </p:nvPr>
        </p:nvSpPr>
        <p:spPr/>
        <p:txBody>
          <a:bodyPr/>
          <a:lstStyle/>
          <a:p>
            <a:r>
              <a:rPr lang="ru-RU" dirty="0" smtClean="0"/>
              <a:t>Рассчитайте  массу воды  Иссык – Куля.</a:t>
            </a:r>
          </a:p>
          <a:p>
            <a:r>
              <a:rPr lang="ru-RU" dirty="0" smtClean="0"/>
              <a:t>Какое давление испытывает батискаф на максимальной глубине озера. </a:t>
            </a:r>
          </a:p>
          <a:p>
            <a:endParaRPr lang="ru-RU"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43905">
            <a:off x="616746" y="783635"/>
            <a:ext cx="3295797" cy="219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407" y="0"/>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15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rot="60000">
            <a:off x="4854277" y="1152511"/>
            <a:ext cx="3194806" cy="4625489"/>
          </a:xfrm>
        </p:spPr>
        <p:txBody>
          <a:bodyPr>
            <a:normAutofit fontScale="77500" lnSpcReduction="20000"/>
          </a:bodyPr>
          <a:lstStyle/>
          <a:p>
            <a:r>
              <a:rPr lang="ru-RU" dirty="0" err="1"/>
              <a:t>Кыргызстанский</a:t>
            </a:r>
            <a:r>
              <a:rPr lang="ru-RU" dirty="0"/>
              <a:t> </a:t>
            </a:r>
            <a:endParaRPr lang="ru-RU" dirty="0" smtClean="0"/>
          </a:p>
          <a:p>
            <a:pPr marL="0" indent="0">
              <a:buNone/>
            </a:pPr>
            <a:r>
              <a:rPr lang="ru-RU" dirty="0" smtClean="0"/>
              <a:t>пловец </a:t>
            </a:r>
            <a:r>
              <a:rPr lang="ru-RU" dirty="0"/>
              <a:t>Владислав </a:t>
            </a:r>
            <a:r>
              <a:rPr lang="ru-RU" dirty="0" err="1"/>
              <a:t>Шулико</a:t>
            </a:r>
            <a:r>
              <a:rPr lang="ru-RU" dirty="0"/>
              <a:t> </a:t>
            </a:r>
            <a:r>
              <a:rPr lang="ru-RU" dirty="0" smtClean="0"/>
              <a:t>переплыл через </a:t>
            </a:r>
            <a:r>
              <a:rPr lang="ru-RU" dirty="0"/>
              <a:t>озеро Иссык-Куль в длину. Он начал свой заплыв 22 августа </a:t>
            </a:r>
            <a:r>
              <a:rPr lang="ru-RU" dirty="0" smtClean="0"/>
              <a:t>2021 года в </a:t>
            </a:r>
            <a:r>
              <a:rPr lang="ru-RU" dirty="0"/>
              <a:t>Караколе и завершил его 27 августа в Балыкчи, преодолев дистанцию в 180 км.</a:t>
            </a:r>
          </a:p>
          <a:p>
            <a:pPr marL="0" indent="0">
              <a:buNone/>
            </a:pPr>
            <a:r>
              <a:rPr lang="ru-RU" dirty="0"/>
              <a:t>По данным </a:t>
            </a:r>
            <a:r>
              <a:rPr lang="ru-RU" dirty="0" err="1"/>
              <a:t>Госагентства</a:t>
            </a:r>
            <a:r>
              <a:rPr lang="ru-RU" dirty="0"/>
              <a:t> по делам молодежи, физической культуры и спорта, </a:t>
            </a:r>
            <a:r>
              <a:rPr lang="ru-RU" dirty="0" err="1"/>
              <a:t>Шулико</a:t>
            </a:r>
            <a:r>
              <a:rPr lang="ru-RU" dirty="0"/>
              <a:t> установил мировой рекорд, переплыв Иссык-Куль в длину. Дистанция, которую он проплыл, равна 3600 олимпийских бассейнов.</a:t>
            </a:r>
          </a:p>
        </p:txBody>
      </p:sp>
      <p:sp>
        <p:nvSpPr>
          <p:cNvPr id="4" name="Текст 3"/>
          <p:cNvSpPr>
            <a:spLocks noGrp="1"/>
          </p:cNvSpPr>
          <p:nvPr>
            <p:ph type="body" sz="half" idx="2"/>
          </p:nvPr>
        </p:nvSpPr>
        <p:spPr/>
        <p:txBody>
          <a:bodyPr/>
          <a:lstStyle/>
          <a:p>
            <a:endParaRPr lang="ru-RU" dirty="0" smtClean="0"/>
          </a:p>
          <a:p>
            <a:r>
              <a:rPr lang="ru-RU" dirty="0" smtClean="0"/>
              <a:t>Определит силу </a:t>
            </a:r>
            <a:r>
              <a:rPr lang="ru-RU" dirty="0"/>
              <a:t>А</a:t>
            </a:r>
            <a:r>
              <a:rPr lang="ru-RU" dirty="0" smtClean="0"/>
              <a:t>рхимеда, действующую на пловца, если объем тела человека массой 60кг составляет 56дм³</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3954016" cy="263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407" y="0"/>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019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Частота диапазона </a:t>
            </a:r>
            <a:r>
              <a:rPr lang="ru-RU" dirty="0" err="1" smtClean="0"/>
              <a:t>комуза</a:t>
            </a:r>
            <a:r>
              <a:rPr lang="ru-RU" dirty="0" smtClean="0"/>
              <a:t>  от 80 до 110Гц. Найти диапазон длин звуковых волн в воздухе</a:t>
            </a:r>
            <a:endParaRPr lang="ru-RU" dirty="0"/>
          </a:p>
        </p:txBody>
      </p:sp>
      <p:sp>
        <p:nvSpPr>
          <p:cNvPr id="3" name="Объект 2"/>
          <p:cNvSpPr>
            <a:spLocks noGrp="1"/>
          </p:cNvSpPr>
          <p:nvPr>
            <p:ph idx="1"/>
          </p:nvPr>
        </p:nvSpPr>
        <p:spPr>
          <a:xfrm rot="60000">
            <a:off x="4854273" y="1152962"/>
            <a:ext cx="3246487" cy="4625489"/>
          </a:xfrm>
        </p:spPr>
        <p:txBody>
          <a:bodyPr>
            <a:normAutofit fontScale="92500" lnSpcReduction="10000"/>
          </a:bodyPr>
          <a:lstStyle/>
          <a:p>
            <a:r>
              <a:rPr lang="ru-RU" dirty="0"/>
              <a:t>Первые описания этого киргизского инструмента можно найти в трудах </a:t>
            </a:r>
            <a:r>
              <a:rPr lang="ru-RU" dirty="0" err="1"/>
              <a:t>Сыма</a:t>
            </a:r>
            <a:r>
              <a:rPr lang="ru-RU" dirty="0"/>
              <a:t> </a:t>
            </a:r>
            <a:r>
              <a:rPr lang="ru-RU" dirty="0" err="1"/>
              <a:t>Цзяня</a:t>
            </a:r>
            <a:r>
              <a:rPr lang="ru-RU" dirty="0"/>
              <a:t> (201 г. до нашей эры</a:t>
            </a:r>
            <a:r>
              <a:rPr lang="ru-RU" dirty="0" smtClean="0"/>
              <a:t>). </a:t>
            </a:r>
            <a:r>
              <a:rPr lang="ru-RU" b="1" dirty="0" err="1"/>
              <a:t>Кому́з</a:t>
            </a:r>
            <a:r>
              <a:rPr lang="ru-RU" dirty="0"/>
              <a:t> </a:t>
            </a:r>
            <a:r>
              <a:rPr lang="ru-RU" dirty="0" smtClean="0"/>
              <a:t>трёхструнный щипковый музыкальный инструмент</a:t>
            </a:r>
          </a:p>
          <a:p>
            <a:r>
              <a:rPr lang="ru-RU" dirty="0"/>
              <a:t>Общая длина инструмента около 90 см. </a:t>
            </a:r>
            <a:r>
              <a:rPr lang="ru-RU" dirty="0" smtClean="0"/>
              <a:t>Средняя </a:t>
            </a:r>
            <a:r>
              <a:rPr lang="ru-RU" dirty="0"/>
              <a:t>струна мелодическая, остальные выполняют функцию бурдона.</a:t>
            </a:r>
          </a:p>
        </p:txBody>
      </p:sp>
      <p:sp>
        <p:nvSpPr>
          <p:cNvPr id="4" name="Текст 3"/>
          <p:cNvSpPr>
            <a:spLocks noGrp="1"/>
          </p:cNvSpPr>
          <p:nvPr>
            <p:ph type="body" sz="half" idx="2"/>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824564"/>
            <a:ext cx="4539568" cy="284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 y="-18225"/>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312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День третий  был посвящен проблемам формирования функциональной грамотности школьников. </a:t>
            </a:r>
          </a:p>
        </p:txBody>
      </p:sp>
      <p:sp>
        <p:nvSpPr>
          <p:cNvPr id="4" name="Текст 3"/>
          <p:cNvSpPr>
            <a:spLocks noGrp="1"/>
          </p:cNvSpPr>
          <p:nvPr>
            <p:ph type="body" sz="half" idx="2"/>
          </p:nvPr>
        </p:nvSpPr>
        <p:spPr/>
        <p:txBody>
          <a:bodyPr/>
          <a:lstStyle/>
          <a:p>
            <a:endParaRPr lang="ru-RU"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08720"/>
            <a:ext cx="4144780" cy="311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501008"/>
            <a:ext cx="5447928" cy="306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406" y="5217170"/>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9068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848872"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Объект 4"/>
          <p:cNvSpPr>
            <a:spLocks noGrp="1"/>
          </p:cNvSpPr>
          <p:nvPr>
            <p:ph idx="1"/>
          </p:nvPr>
        </p:nvSpPr>
        <p:spPr/>
        <p:txBody>
          <a:bodyPr/>
          <a:lstStyle/>
          <a:p>
            <a:endParaRPr lang="ru-RU"/>
          </a:p>
        </p:txBody>
      </p:sp>
    </p:spTree>
    <p:extLst>
      <p:ext uri="{BB962C8B-B14F-4D97-AF65-F5344CB8AC3E}">
        <p14:creationId xmlns:p14="http://schemas.microsoft.com/office/powerpoint/2010/main" val="4025818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sp>
        <p:nvSpPr>
          <p:cNvPr id="4" name="Текст 3"/>
          <p:cNvSpPr>
            <a:spLocks noGrp="1"/>
          </p:cNvSpPr>
          <p:nvPr>
            <p:ph type="body" sz="half" idx="2"/>
          </p:nvPr>
        </p:nvSpPr>
        <p:spPr/>
        <p:txBody>
          <a:bodyPr/>
          <a:lstStyle/>
          <a:p>
            <a:endParaRPr lang="ru-RU"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4" y="404664"/>
            <a:ext cx="9188213" cy="598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894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60000">
            <a:off x="1056490" y="1151375"/>
            <a:ext cx="3064827" cy="1503037"/>
          </a:xfrm>
        </p:spPr>
        <p:txBody>
          <a:bodyPr>
            <a:normAutofit fontScale="90000"/>
          </a:bodyPr>
          <a:lstStyle/>
          <a:p>
            <a:r>
              <a:rPr lang="ru-RU" dirty="0" smtClean="0"/>
              <a:t>Вручение сертификатов курсов повышения квалификации</a:t>
            </a:r>
            <a:endParaRPr lang="ru-RU" dirty="0"/>
          </a:p>
        </p:txBody>
      </p:sp>
      <p:sp>
        <p:nvSpPr>
          <p:cNvPr id="4" name="Текст 3"/>
          <p:cNvSpPr>
            <a:spLocks noGrp="1"/>
          </p:cNvSpPr>
          <p:nvPr>
            <p:ph type="body" sz="half" idx="2"/>
          </p:nvPr>
        </p:nvSpPr>
        <p:spPr>
          <a:xfrm rot="-60000">
            <a:off x="197608" y="3599462"/>
            <a:ext cx="3048891" cy="2100400"/>
          </a:xfrm>
        </p:spPr>
        <p:txBody>
          <a:bodyPr/>
          <a:lstStyle/>
          <a:p>
            <a:r>
              <a:rPr lang="ru-RU" b="1" dirty="0"/>
              <a:t>Образовательная программа состоялась в рамках XII Международного фестиваля школьных </a:t>
            </a:r>
            <a:r>
              <a:rPr lang="ru-RU" b="1" dirty="0" smtClean="0"/>
              <a:t>учителей</a:t>
            </a:r>
          </a:p>
          <a:p>
            <a:endParaRPr lang="ru-RU" b="1" dirty="0"/>
          </a:p>
          <a:p>
            <a:r>
              <a:rPr lang="ru-RU" b="1" dirty="0" smtClean="0"/>
              <a:t>Август 2022г.</a:t>
            </a:r>
            <a:endParaRPr lang="ru-RU" dirty="0"/>
          </a:p>
          <a:p>
            <a:endParaRPr lang="ru-RU" dirty="0"/>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9872" y="3029516"/>
            <a:ext cx="5724128" cy="381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407" y="0"/>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2820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60000">
            <a:off x="1092151" y="1050395"/>
            <a:ext cx="3064827" cy="1514450"/>
          </a:xfrm>
        </p:spPr>
        <p:txBody>
          <a:bodyPr/>
          <a:lstStyle/>
          <a:p>
            <a:r>
              <a:rPr lang="ru-RU" b="1" dirty="0" smtClean="0">
                <a:latin typeface="Gabriola" pitchFamily="82" charset="0"/>
              </a:rPr>
              <a:t>Познавая мир  -  мы познаем себя</a:t>
            </a:r>
            <a:endParaRPr lang="ru-RU" b="1" dirty="0">
              <a:latin typeface="Gabriola" pitchFamily="82" charset="0"/>
            </a:endParaRPr>
          </a:p>
        </p:txBody>
      </p:sp>
      <p:sp>
        <p:nvSpPr>
          <p:cNvPr id="4" name="Текст 3"/>
          <p:cNvSpPr>
            <a:spLocks noGrp="1"/>
          </p:cNvSpPr>
          <p:nvPr>
            <p:ph type="body" sz="half" idx="2"/>
          </p:nvPr>
        </p:nvSpPr>
        <p:spPr/>
        <p:txBody>
          <a:bodyPr/>
          <a:lstStyle/>
          <a:p>
            <a:endParaRPr lang="ru-RU"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3848" y="4683967"/>
            <a:ext cx="4757477" cy="205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297" y="764704"/>
            <a:ext cx="4319761" cy="226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C:\Users\24\Desktop\флешка\Учителя\Оксана Александровна.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047370"/>
            <a:ext cx="2203595" cy="33053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8" y="147"/>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835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Международный фестиваль школьных учителе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5" y="-29955"/>
            <a:ext cx="9170346" cy="47550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Елабужский муниципальный район 1 | В середине августа в Елабуге откроется  фестиваль школьных учителе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687" y="3584398"/>
            <a:ext cx="7092281" cy="328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55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a:t>Первый день работы Фестиваля был посвящен концептуальным основам философии патриотизма, патриотического воспитания, его рисках и возможностях. </a:t>
            </a:r>
          </a:p>
          <a:p>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28575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188640"/>
            <a:ext cx="2743397" cy="236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0757" y="4566914"/>
            <a:ext cx="3130824" cy="227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4938" y="1988840"/>
            <a:ext cx="3168353" cy="18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4077072"/>
            <a:ext cx="2474392" cy="229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494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60000">
            <a:off x="971702" y="2021240"/>
            <a:ext cx="3202112" cy="1503037"/>
          </a:xfrm>
        </p:spPr>
        <p:txBody>
          <a:bodyPr>
            <a:noAutofit/>
          </a:bodyPr>
          <a:lstStyle/>
          <a:p>
            <a:r>
              <a:rPr lang="ru-RU" sz="1600" dirty="0"/>
              <a:t>Мастер – класс </a:t>
            </a:r>
            <a:r>
              <a:rPr lang="ru-RU" sz="1600" dirty="0" smtClean="0"/>
              <a:t/>
            </a:r>
            <a:br>
              <a:rPr lang="ru-RU" sz="1600" dirty="0" smtClean="0"/>
            </a:br>
            <a:r>
              <a:rPr lang="ru-RU" sz="1600" dirty="0" smtClean="0"/>
              <a:t>«</a:t>
            </a:r>
            <a:r>
              <a:rPr lang="ru-RU" sz="1600" dirty="0"/>
              <a:t>ОТЕЧЕСТВО про кинематограф» </a:t>
            </a:r>
            <a:r>
              <a:rPr lang="ru-RU" sz="1600" dirty="0" smtClean="0"/>
              <a:t/>
            </a:r>
            <a:br>
              <a:rPr lang="ru-RU" sz="1600" dirty="0" smtClean="0"/>
            </a:br>
            <a:r>
              <a:rPr lang="ru-RU" sz="1600" dirty="0" err="1" smtClean="0"/>
              <a:t>Рогозянского</a:t>
            </a:r>
            <a:r>
              <a:rPr lang="ru-RU" sz="1600" dirty="0" smtClean="0"/>
              <a:t>  Марата </a:t>
            </a:r>
            <a:r>
              <a:rPr lang="ru-RU" sz="1600" dirty="0"/>
              <a:t>Эдуардовича, доцента кафедры </a:t>
            </a:r>
            <a:r>
              <a:rPr lang="ru-RU" sz="1600" dirty="0" err="1"/>
              <a:t>медиаобразования</a:t>
            </a:r>
            <a:r>
              <a:rPr lang="ru-RU" sz="1600" dirty="0"/>
              <a:t> Московского педагогического государственного университета, «Кинематограф как инструмент исторического просвещения детей и юношества». </a:t>
            </a:r>
          </a:p>
        </p:txBody>
      </p:sp>
      <p:sp>
        <p:nvSpPr>
          <p:cNvPr id="3" name="Объект 2"/>
          <p:cNvSpPr>
            <a:spLocks noGrp="1"/>
          </p:cNvSpPr>
          <p:nvPr>
            <p:ph idx="1"/>
          </p:nvPr>
        </p:nvSpPr>
        <p:spPr>
          <a:xfrm rot="60000">
            <a:off x="4852386" y="979701"/>
            <a:ext cx="3020792" cy="5186299"/>
          </a:xfrm>
        </p:spPr>
        <p:txBody>
          <a:bodyPr>
            <a:normAutofit fontScale="92500" lnSpcReduction="20000"/>
          </a:bodyPr>
          <a:lstStyle/>
          <a:p>
            <a:endParaRPr lang="ru-RU" dirty="0" smtClean="0"/>
          </a:p>
          <a:p>
            <a:r>
              <a:rPr lang="ru-RU" dirty="0" smtClean="0"/>
              <a:t>Любая страна рождается благодаря совокупности нескольких важных элементов: языка, который нас объединяет, формирующей человека природы и исторического пути. Ведь в процессе исторического развития рождается самобытная культура, душа народа, - то, что формирует истинный </a:t>
            </a:r>
          </a:p>
          <a:p>
            <a:r>
              <a:rPr lang="ru-RU" dirty="0" smtClean="0"/>
              <a:t>патриотизм.</a:t>
            </a:r>
          </a:p>
          <a:p>
            <a:pPr algn="r"/>
            <a:endParaRPr lang="ru-RU" sz="1500" dirty="0"/>
          </a:p>
        </p:txBody>
      </p:sp>
      <p:sp>
        <p:nvSpPr>
          <p:cNvPr id="4" name="Текст 3"/>
          <p:cNvSpPr>
            <a:spLocks noGrp="1"/>
          </p:cNvSpPr>
          <p:nvPr>
            <p:ph type="body" sz="half" idx="2"/>
          </p:nvPr>
        </p:nvSpPr>
        <p:spPr/>
        <p:txBody>
          <a:bodyPr/>
          <a:lstStyle/>
          <a:p>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545632"/>
            <a:ext cx="199276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407" y="0"/>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562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dirty="0" smtClean="0"/>
          </a:p>
          <a:p>
            <a:r>
              <a:rPr lang="ru-RU" dirty="0" smtClean="0"/>
              <a:t>Второй </a:t>
            </a:r>
            <a:r>
              <a:rPr lang="ru-RU" dirty="0"/>
              <a:t>день Фестиваля – предметный.  </a:t>
            </a:r>
            <a:r>
              <a:rPr lang="ru-RU" dirty="0" smtClean="0"/>
              <a:t>Приемы и методы патриотического </a:t>
            </a:r>
            <a:r>
              <a:rPr lang="ru-RU" dirty="0"/>
              <a:t>воспитания в урочной и неурочной деятельности.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70484">
            <a:off x="1102889" y="1365282"/>
            <a:ext cx="3688288" cy="207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4797152"/>
            <a:ext cx="4101133" cy="1640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552" y="2396042"/>
            <a:ext cx="4032448" cy="161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4195" y="0"/>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788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60000">
            <a:off x="971688" y="2019697"/>
            <a:ext cx="3379030" cy="1503037"/>
          </a:xfrm>
        </p:spPr>
        <p:txBody>
          <a:bodyPr>
            <a:normAutofit fontScale="90000"/>
          </a:bodyPr>
          <a:lstStyle/>
          <a:p>
            <a:r>
              <a:rPr lang="ru-RU" sz="1800" dirty="0"/>
              <a:t>Мастер – класс, проведенный группа преподавателей кафедры общей физики Института физики, «Приемы формирования компетенций в области гражданско – патриотического воспитания при изучении физики"</a:t>
            </a:r>
            <a:r>
              <a:rPr lang="ru-RU" dirty="0"/>
              <a:t/>
            </a:r>
            <a:br>
              <a:rPr lang="ru-RU" dirty="0"/>
            </a:br>
            <a:endParaRPr lang="ru-RU" dirty="0"/>
          </a:p>
        </p:txBody>
      </p:sp>
      <p:sp>
        <p:nvSpPr>
          <p:cNvPr id="3" name="Объект 2"/>
          <p:cNvSpPr>
            <a:spLocks noGrp="1"/>
          </p:cNvSpPr>
          <p:nvPr>
            <p:ph idx="1"/>
          </p:nvPr>
        </p:nvSpPr>
        <p:spPr>
          <a:xfrm rot="60000">
            <a:off x="4715672" y="1149783"/>
            <a:ext cx="3159422" cy="4625489"/>
          </a:xfrm>
        </p:spPr>
        <p:txBody>
          <a:bodyPr>
            <a:normAutofit fontScale="85000" lnSpcReduction="10000"/>
          </a:bodyPr>
          <a:lstStyle/>
          <a:p>
            <a:r>
              <a:rPr lang="ru-RU" dirty="0"/>
              <a:t>На уроке </a:t>
            </a:r>
            <a:r>
              <a:rPr lang="ru-RU" dirty="0" smtClean="0"/>
              <a:t>порой</a:t>
            </a:r>
          </a:p>
          <a:p>
            <a:pPr marL="0" indent="0">
              <a:buNone/>
            </a:pPr>
            <a:r>
              <a:rPr lang="ru-RU" dirty="0" smtClean="0"/>
              <a:t> </a:t>
            </a:r>
            <a:r>
              <a:rPr lang="ru-RU" dirty="0"/>
              <a:t>сложно выделить время, чтобы поговорить о том, кто, как и для чего развивал науку. Но без этого формулы, задачи получаются оторваны от жизни. Физика превращается в изучение сухих данных, и не всегда понятно, зачем их нужно знать. Может быть, пора изменить подход и показать, что не задачи, а люди делают физику физикой?</a:t>
            </a:r>
            <a:br>
              <a:rPr lang="ru-RU" dirty="0"/>
            </a:br>
            <a:endParaRPr lang="ru-RU" dirty="0"/>
          </a:p>
        </p:txBody>
      </p:sp>
      <p:sp>
        <p:nvSpPr>
          <p:cNvPr id="4" name="Текст 3"/>
          <p:cNvSpPr>
            <a:spLocks noGrp="1"/>
          </p:cNvSpPr>
          <p:nvPr>
            <p:ph type="body" sz="half" idx="2"/>
          </p:nvPr>
        </p:nvSpPr>
        <p:spPr/>
        <p:txBody>
          <a:bodyPr/>
          <a:lstStyle/>
          <a:p>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645024"/>
            <a:ext cx="3234272" cy="215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759" y="-56119"/>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03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194183324"/>
              </p:ext>
            </p:extLst>
          </p:nvPr>
        </p:nvGraphicFramePr>
        <p:xfrm>
          <a:off x="251520" y="332656"/>
          <a:ext cx="8712968" cy="6379276"/>
        </p:xfrm>
        <a:graphic>
          <a:graphicData uri="http://schemas.openxmlformats.org/drawingml/2006/table">
            <a:tbl>
              <a:tblPr firstRow="1" firstCol="1" bandRow="1">
                <a:tableStyleId>{5C22544A-7EE6-4342-B048-85BDC9FD1C3A}</a:tableStyleId>
              </a:tblPr>
              <a:tblGrid>
                <a:gridCol w="1843128"/>
                <a:gridCol w="6869840"/>
              </a:tblGrid>
              <a:tr h="856014">
                <a:tc>
                  <a:txBody>
                    <a:bodyPr/>
                    <a:lstStyle/>
                    <a:p>
                      <a:pPr algn="ctr">
                        <a:lnSpc>
                          <a:spcPct val="115000"/>
                        </a:lnSpc>
                        <a:spcAft>
                          <a:spcPts val="0"/>
                        </a:spcAft>
                      </a:pPr>
                      <a:r>
                        <a:rPr lang="ru-RU" sz="1100" dirty="0">
                          <a:effectLst/>
                        </a:rPr>
                        <a:t>Структурный элемент урока, назначение задачи с историческим содержанием</a:t>
                      </a:r>
                      <a:endParaRPr lang="ru-RU" sz="1100" dirty="0">
                        <a:effectLst/>
                        <a:latin typeface="Calibri"/>
                        <a:ea typeface="Calibri"/>
                        <a:cs typeface="Times New Roman"/>
                      </a:endParaRPr>
                    </a:p>
                  </a:txBody>
                  <a:tcPr marL="19751" marR="19751" marT="19751" marB="19751" anchor="ctr"/>
                </a:tc>
                <a:tc>
                  <a:txBody>
                    <a:bodyPr/>
                    <a:lstStyle/>
                    <a:p>
                      <a:pPr algn="ctr">
                        <a:lnSpc>
                          <a:spcPct val="115000"/>
                        </a:lnSpc>
                        <a:spcAft>
                          <a:spcPts val="0"/>
                        </a:spcAft>
                      </a:pPr>
                      <a:r>
                        <a:rPr lang="ru-RU" sz="1100">
                          <a:effectLst/>
                        </a:rPr>
                        <a:t>Задачи с историческим содержанием</a:t>
                      </a:r>
                      <a:endParaRPr lang="ru-RU" sz="1100">
                        <a:effectLst/>
                        <a:latin typeface="Calibri"/>
                        <a:ea typeface="Calibri"/>
                        <a:cs typeface="Times New Roman"/>
                      </a:endParaRPr>
                    </a:p>
                  </a:txBody>
                  <a:tcPr marL="19751" marR="19751" marT="19751" marB="19751" anchor="ctr"/>
                </a:tc>
              </a:tr>
              <a:tr h="1304226">
                <a:tc>
                  <a:txBody>
                    <a:bodyPr/>
                    <a:lstStyle/>
                    <a:p>
                      <a:pPr>
                        <a:lnSpc>
                          <a:spcPct val="115000"/>
                        </a:lnSpc>
                        <a:spcAft>
                          <a:spcPts val="0"/>
                        </a:spcAft>
                      </a:pPr>
                      <a:r>
                        <a:rPr lang="ru-RU" sz="1100">
                          <a:effectLst/>
                        </a:rPr>
                        <a:t>Изучение нового материала</a:t>
                      </a:r>
                    </a:p>
                    <a:p>
                      <a:pPr>
                        <a:lnSpc>
                          <a:spcPct val="115000"/>
                        </a:lnSpc>
                        <a:spcAft>
                          <a:spcPts val="675"/>
                        </a:spcAft>
                      </a:pPr>
                      <a:r>
                        <a:rPr lang="ru-RU" sz="1100">
                          <a:effectLst/>
                        </a:rPr>
                        <a:t>Постановка цели урока, выдвижение учебной проблемы</a:t>
                      </a:r>
                      <a:endParaRPr lang="ru-RU" sz="1100">
                        <a:effectLst/>
                        <a:latin typeface="Calibri"/>
                        <a:ea typeface="Calibri"/>
                        <a:cs typeface="Times New Roman"/>
                      </a:endParaRPr>
                    </a:p>
                  </a:txBody>
                  <a:tcPr marL="19751" marR="19751" marT="19751" marB="19751"/>
                </a:tc>
                <a:tc>
                  <a:txBody>
                    <a:bodyPr/>
                    <a:lstStyle/>
                    <a:p>
                      <a:pPr>
                        <a:lnSpc>
                          <a:spcPct val="115000"/>
                        </a:lnSpc>
                        <a:spcAft>
                          <a:spcPts val="0"/>
                        </a:spcAft>
                      </a:pPr>
                      <a:r>
                        <a:rPr lang="ru-RU" sz="1100" dirty="0">
                          <a:effectLst/>
                        </a:rPr>
                        <a:t>С давних времён люди обращали свои взоры на небо. Многих учёных интересовало движение планет. Этими вопросами занимались Аристотель, Коперник, Кеплер. Уже в XVII веке среди учёных "созрела" идея о тяготении. Этой проблемой занимались такие известные учёные как Декарт, Борели, </a:t>
                      </a:r>
                      <a:r>
                        <a:rPr lang="ru-RU" sz="1100" dirty="0" err="1">
                          <a:effectLst/>
                        </a:rPr>
                        <a:t>Р.Гук</a:t>
                      </a:r>
                      <a:r>
                        <a:rPr lang="ru-RU" sz="1100" dirty="0">
                          <a:effectLst/>
                        </a:rPr>
                        <a:t>, </a:t>
                      </a:r>
                      <a:r>
                        <a:rPr lang="ru-RU" sz="1100" dirty="0" err="1">
                          <a:effectLst/>
                        </a:rPr>
                        <a:t>И.Ньютон</a:t>
                      </a:r>
                      <a:r>
                        <a:rPr lang="ru-RU" sz="1100" dirty="0">
                          <a:effectLst/>
                        </a:rPr>
                        <a:t>. </a:t>
                      </a:r>
                      <a:r>
                        <a:rPr lang="ru-RU" sz="1100" dirty="0" err="1">
                          <a:effectLst/>
                        </a:rPr>
                        <a:t>И.Ньютон</a:t>
                      </a:r>
                      <a:r>
                        <a:rPr lang="ru-RU" sz="1100" dirty="0">
                          <a:effectLst/>
                        </a:rPr>
                        <a:t> видел причину движения планет по криволинейным орбитам в том, что планеты тяготеют друг к другу ": и силою этого тяготения отклоняются от прямолинейного пути и удерживаются на криволинейных орбитах:" (из книги </a:t>
                      </a:r>
                      <a:r>
                        <a:rPr lang="ru-RU" sz="1100" dirty="0" err="1">
                          <a:effectLst/>
                        </a:rPr>
                        <a:t>И.Ньютона</a:t>
                      </a:r>
                      <a:r>
                        <a:rPr lang="ru-RU" sz="1100" dirty="0">
                          <a:effectLst/>
                        </a:rPr>
                        <a:t> "Математические начала натуральной философии"). Ньютон изучал эту проблему и открыл закон всемирного тяготения, в котором оценил эту силу. От чего же она зависит?</a:t>
                      </a:r>
                      <a:endParaRPr lang="ru-RU" sz="1100" dirty="0">
                        <a:effectLst/>
                        <a:latin typeface="Calibri"/>
                        <a:ea typeface="Calibri"/>
                        <a:cs typeface="Times New Roman"/>
                      </a:endParaRPr>
                    </a:p>
                  </a:txBody>
                  <a:tcPr marL="19751" marR="19751" marT="19751" marB="19751"/>
                </a:tc>
              </a:tr>
              <a:tr h="2448272">
                <a:tc>
                  <a:txBody>
                    <a:bodyPr/>
                    <a:lstStyle/>
                    <a:p>
                      <a:pPr>
                        <a:lnSpc>
                          <a:spcPct val="115000"/>
                        </a:lnSpc>
                        <a:spcAft>
                          <a:spcPts val="0"/>
                        </a:spcAft>
                      </a:pPr>
                      <a:r>
                        <a:rPr lang="ru-RU" sz="1100">
                          <a:effectLst/>
                        </a:rPr>
                        <a:t>Экспериментальная проверка гипотезы И.Ньютона - закона всемирного тяготения</a:t>
                      </a:r>
                      <a:endParaRPr lang="ru-RU" sz="1100">
                        <a:effectLst/>
                        <a:latin typeface="Calibri"/>
                        <a:ea typeface="Calibri"/>
                        <a:cs typeface="Times New Roman"/>
                      </a:endParaRPr>
                    </a:p>
                  </a:txBody>
                  <a:tcPr marL="19751" marR="19751" marT="19751" marB="19751"/>
                </a:tc>
                <a:tc>
                  <a:txBody>
                    <a:bodyPr/>
                    <a:lstStyle/>
                    <a:p>
                      <a:pPr>
                        <a:lnSpc>
                          <a:spcPct val="115000"/>
                        </a:lnSpc>
                        <a:spcAft>
                          <a:spcPts val="0"/>
                        </a:spcAft>
                      </a:pPr>
                      <a:r>
                        <a:rPr lang="ru-RU" sz="1100" dirty="0">
                          <a:effectLst/>
                        </a:rPr>
                        <a:t>Вопрос об использовании и проверке закона всемирного тяготения связан с определением гравитационной постоянной. Такие опыты были неоднократно проделаны. Один из них - опыт </a:t>
                      </a:r>
                      <a:r>
                        <a:rPr lang="ru-RU" sz="1100" dirty="0" err="1">
                          <a:effectLst/>
                        </a:rPr>
                        <a:t>Жолли</a:t>
                      </a:r>
                      <a:r>
                        <a:rPr lang="ru-RU" sz="1100" dirty="0">
                          <a:effectLst/>
                        </a:rPr>
                        <a:t> (1881). Ознакомьтесь со схемой и идеей данной опыта. Запишите в тетрадь: формулу для определения величины гравитационной постоянной, единицы её измерения и физический смысл, схему опыта </a:t>
                      </a:r>
                      <a:r>
                        <a:rPr lang="ru-RU" sz="1100" dirty="0" err="1">
                          <a:effectLst/>
                        </a:rPr>
                        <a:t>Жолли</a:t>
                      </a:r>
                      <a:r>
                        <a:rPr lang="ru-RU" sz="1100" dirty="0">
                          <a:effectLst/>
                        </a:rPr>
                        <a:t>. Рассчитайте по данным эксперимента значение гравитационной постоянной, полученное </a:t>
                      </a:r>
                      <a:r>
                        <a:rPr lang="ru-RU" sz="1100" dirty="0" err="1">
                          <a:effectLst/>
                        </a:rPr>
                        <a:t>Жолли</a:t>
                      </a:r>
                      <a:r>
                        <a:rPr lang="ru-RU" sz="1100" dirty="0">
                          <a:effectLst/>
                        </a:rPr>
                        <a:t>. Запишите табличное значение гравитационной постоянной.</a:t>
                      </a:r>
                    </a:p>
                    <a:p>
                      <a:pPr>
                        <a:lnSpc>
                          <a:spcPct val="115000"/>
                        </a:lnSpc>
                        <a:spcAft>
                          <a:spcPts val="675"/>
                        </a:spcAft>
                      </a:pPr>
                      <a:r>
                        <a:rPr lang="ru-RU" sz="1100" dirty="0">
                          <a:effectLst/>
                        </a:rPr>
                        <a:t>К одной из чаш очень чувствительных весов на длинной нити подвешивали полый шар, наполненный ртутью (масса ртутного шара 5 кг), и уравновешивали весы &lt;Рисунок 1&gt;.</a:t>
                      </a:r>
                    </a:p>
                    <a:p>
                      <a:pPr>
                        <a:lnSpc>
                          <a:spcPct val="115000"/>
                        </a:lnSpc>
                        <a:spcAft>
                          <a:spcPts val="675"/>
                        </a:spcAft>
                      </a:pPr>
                      <a:r>
                        <a:rPr lang="ru-RU" sz="1100" dirty="0">
                          <a:effectLst/>
                        </a:rPr>
                        <a:t>Затем под шар с ртутью подводили свинцовый шар, массой 5775,2 кг. Равновесие весов нарушалось, что свидетельствовало о действии сил притяжения. Чтобы восстановить равновесие, на правую чашу весов добавляли груз, масса которого 0,589 мг. Таким образом, сила тяжести, действующая на груз равна силе притяжения шаров. Определив экспериментально силу притяжения, вычисляли гравитационную постоянную. Расстояние между центрами взаимодействующих шаров 57,8 см.</a:t>
                      </a:r>
                      <a:endParaRPr lang="ru-RU" sz="1100" dirty="0">
                        <a:effectLst/>
                        <a:latin typeface="Calibri"/>
                        <a:ea typeface="Calibri"/>
                        <a:cs typeface="Times New Roman"/>
                      </a:endParaRPr>
                    </a:p>
                  </a:txBody>
                  <a:tcPr marL="19751" marR="19751" marT="19751" marB="19751"/>
                </a:tc>
              </a:tr>
              <a:tr h="653426">
                <a:tc>
                  <a:txBody>
                    <a:bodyPr/>
                    <a:lstStyle/>
                    <a:p>
                      <a:pPr>
                        <a:lnSpc>
                          <a:spcPct val="115000"/>
                        </a:lnSpc>
                        <a:spcAft>
                          <a:spcPts val="0"/>
                        </a:spcAft>
                      </a:pPr>
                      <a:r>
                        <a:rPr lang="ru-RU" sz="1100">
                          <a:effectLst/>
                        </a:rPr>
                        <a:t>Закрепление новых знаний</a:t>
                      </a:r>
                      <a:endParaRPr lang="ru-RU" sz="1100">
                        <a:effectLst/>
                        <a:latin typeface="Calibri"/>
                        <a:ea typeface="Calibri"/>
                        <a:cs typeface="Times New Roman"/>
                      </a:endParaRPr>
                    </a:p>
                  </a:txBody>
                  <a:tcPr marL="19751" marR="19751" marT="19751" marB="19751"/>
                </a:tc>
                <a:tc>
                  <a:txBody>
                    <a:bodyPr/>
                    <a:lstStyle/>
                    <a:p>
                      <a:pPr>
                        <a:lnSpc>
                          <a:spcPct val="115000"/>
                        </a:lnSpc>
                        <a:spcAft>
                          <a:spcPts val="0"/>
                        </a:spcAft>
                      </a:pPr>
                      <a:r>
                        <a:rPr lang="ru-RU" sz="1100">
                          <a:effectLst/>
                        </a:rPr>
                        <a:t>Первый спутник в нашей стране был запущен 4 октября 1957 года. Его масса была 83,6 кг, а наибольшая высота полёта над поверхностью Земли 947 км. Определите силу всемирного тяготения между спутником и Землёй в максимальной точке подъёма над поверхностью Земли.</a:t>
                      </a:r>
                      <a:endParaRPr lang="ru-RU" sz="1100">
                        <a:effectLst/>
                        <a:latin typeface="Calibri"/>
                        <a:ea typeface="Calibri"/>
                        <a:cs typeface="Times New Roman"/>
                      </a:endParaRPr>
                    </a:p>
                  </a:txBody>
                  <a:tcPr marL="19751" marR="19751" marT="19751" marB="19751"/>
                </a:tc>
              </a:tr>
              <a:tr h="653426">
                <a:tc>
                  <a:txBody>
                    <a:bodyPr/>
                    <a:lstStyle/>
                    <a:p>
                      <a:pPr>
                        <a:lnSpc>
                          <a:spcPct val="115000"/>
                        </a:lnSpc>
                        <a:spcAft>
                          <a:spcPts val="0"/>
                        </a:spcAft>
                      </a:pPr>
                      <a:r>
                        <a:rPr lang="ru-RU" sz="1100" dirty="0">
                          <a:effectLst/>
                        </a:rPr>
                        <a:t>Организация домашнего задания</a:t>
                      </a:r>
                      <a:endParaRPr lang="ru-RU" sz="1100" dirty="0">
                        <a:effectLst/>
                        <a:latin typeface="Calibri"/>
                        <a:ea typeface="Calibri"/>
                        <a:cs typeface="Times New Roman"/>
                      </a:endParaRPr>
                    </a:p>
                  </a:txBody>
                  <a:tcPr marL="19751" marR="19751" marT="19751" marB="19751"/>
                </a:tc>
                <a:tc>
                  <a:txBody>
                    <a:bodyPr/>
                    <a:lstStyle/>
                    <a:p>
                      <a:pPr>
                        <a:lnSpc>
                          <a:spcPct val="115000"/>
                        </a:lnSpc>
                        <a:spcAft>
                          <a:spcPts val="0"/>
                        </a:spcAft>
                      </a:pPr>
                      <a:r>
                        <a:rPr lang="ru-RU" sz="1100" dirty="0">
                          <a:effectLst/>
                        </a:rPr>
                        <a:t>Рассмотрите мысленный эксперимент </a:t>
                      </a:r>
                      <a:r>
                        <a:rPr lang="ru-RU" sz="1100" dirty="0" err="1">
                          <a:effectLst/>
                        </a:rPr>
                        <a:t>И.Ньютона</a:t>
                      </a:r>
                      <a:r>
                        <a:rPr lang="ru-RU" sz="1100" dirty="0">
                          <a:effectLst/>
                        </a:rPr>
                        <a:t>, в котором сопоставляются значения силы тяготения, действующих на одно и то же тело вблизи поверхности Земли и на расстоянии от центра Земли, равном радиусу орбиты Луны. Сформулируйте вывод </a:t>
                      </a:r>
                      <a:r>
                        <a:rPr lang="ru-RU" sz="1100" dirty="0" err="1">
                          <a:effectLst/>
                        </a:rPr>
                        <a:t>И.Ньютона</a:t>
                      </a:r>
                      <a:r>
                        <a:rPr lang="ru-RU" sz="1100" dirty="0">
                          <a:effectLst/>
                        </a:rPr>
                        <a:t>.</a:t>
                      </a:r>
                      <a:endParaRPr lang="ru-RU" sz="1100" dirty="0">
                        <a:effectLst/>
                        <a:latin typeface="Calibri"/>
                        <a:ea typeface="Calibri"/>
                        <a:cs typeface="Times New Roman"/>
                      </a:endParaRPr>
                    </a:p>
                  </a:txBody>
                  <a:tcPr marL="19751" marR="19751" marT="19751" marB="19751"/>
                </a:tc>
              </a:tr>
            </a:tbl>
          </a:graphicData>
        </a:graphic>
      </p:graphicFrame>
    </p:spTree>
    <p:extLst>
      <p:ext uri="{BB962C8B-B14F-4D97-AF65-F5344CB8AC3E}">
        <p14:creationId xmlns:p14="http://schemas.microsoft.com/office/powerpoint/2010/main" val="121216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60000">
            <a:off x="1108968" y="2019074"/>
            <a:ext cx="3175835" cy="1503037"/>
          </a:xfrm>
        </p:spPr>
        <p:txBody>
          <a:bodyPr>
            <a:noAutofit/>
          </a:bodyPr>
          <a:lstStyle/>
          <a:p>
            <a:r>
              <a:rPr lang="ru-RU" sz="2000" dirty="0" smtClean="0"/>
              <a:t>Чему равно атмосферное давление на вершине Хан – Тенгри, если у подножья горы его значение равно нормальному атмосферному давлению?</a:t>
            </a:r>
            <a:endParaRPr lang="ru-RU" sz="2000" dirty="0"/>
          </a:p>
        </p:txBody>
      </p:sp>
      <p:sp>
        <p:nvSpPr>
          <p:cNvPr id="3" name="Объект 2"/>
          <p:cNvSpPr>
            <a:spLocks noGrp="1"/>
          </p:cNvSpPr>
          <p:nvPr>
            <p:ph idx="1"/>
          </p:nvPr>
        </p:nvSpPr>
        <p:spPr>
          <a:xfrm rot="60000">
            <a:off x="4851268" y="1152936"/>
            <a:ext cx="3246487" cy="4969880"/>
          </a:xfrm>
        </p:spPr>
        <p:txBody>
          <a:bodyPr>
            <a:normAutofit fontScale="70000" lnSpcReduction="20000"/>
          </a:bodyPr>
          <a:lstStyle/>
          <a:p>
            <a:r>
              <a:rPr lang="ru-RU" dirty="0" smtClean="0"/>
              <a:t>Пик Хан-Тенгри, </a:t>
            </a:r>
            <a:r>
              <a:rPr lang="ru-RU" dirty="0"/>
              <a:t>что в переводе означает </a:t>
            </a:r>
            <a:r>
              <a:rPr lang="ru-RU" b="1" dirty="0"/>
              <a:t>«Царь </a:t>
            </a:r>
            <a:r>
              <a:rPr lang="ru-RU" b="1" dirty="0" smtClean="0"/>
              <a:t>духов»</a:t>
            </a:r>
            <a:r>
              <a:rPr lang="ru-RU" dirty="0" smtClean="0"/>
              <a:t>, расположен </a:t>
            </a:r>
            <a:r>
              <a:rPr lang="ru-RU" dirty="0"/>
              <a:t>к востоку от озера Иссык-Куль, недалеко от границы с Казахстаном и Китаем. Хотя его вершина находится на высоте всего 6 995 метров, благодаря ледниковой шапке пик достигает 7010 метров, поэтому он является одним из пяти пиков в Центральной Азии высотой более 7000 метров, а за его покорение присуждается титул «Снежный барс</a:t>
            </a:r>
            <a:r>
              <a:rPr lang="ru-RU" dirty="0" smtClean="0"/>
              <a:t>». </a:t>
            </a:r>
            <a:r>
              <a:rPr lang="ru-RU" dirty="0"/>
              <a:t> Первое успешное восхождение было совершено украинской командой в 1931 </a:t>
            </a:r>
            <a:r>
              <a:rPr lang="ru-RU" dirty="0" smtClean="0"/>
              <a:t>году. </a:t>
            </a:r>
            <a:r>
              <a:rPr lang="ru-RU" dirty="0"/>
              <a:t>Вершина удостоилась быть изображенной на банкноте в 100 сомов.</a:t>
            </a:r>
            <a:br>
              <a:rPr lang="ru-RU" dirty="0"/>
            </a:br>
            <a:endParaRPr lang="ru-RU" dirty="0"/>
          </a:p>
        </p:txBody>
      </p:sp>
      <p:sp>
        <p:nvSpPr>
          <p:cNvPr id="4" name="Текст 3"/>
          <p:cNvSpPr>
            <a:spLocks noGrp="1"/>
          </p:cNvSpPr>
          <p:nvPr>
            <p:ph type="body" sz="half" idx="2"/>
          </p:nvPr>
        </p:nvSpPr>
        <p:spPr/>
        <p:txBody>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33057"/>
            <a:ext cx="2459341"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407" y="0"/>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788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Какая механическая работа была совершена при постановки скульптуры на постамент?</a:t>
            </a:r>
            <a:br>
              <a:rPr lang="ru-RU" dirty="0" smtClean="0"/>
            </a:br>
            <a:endParaRPr lang="ru-RU" dirty="0"/>
          </a:p>
        </p:txBody>
      </p:sp>
      <p:sp>
        <p:nvSpPr>
          <p:cNvPr id="3" name="Объект 2"/>
          <p:cNvSpPr>
            <a:spLocks noGrp="1"/>
          </p:cNvSpPr>
          <p:nvPr>
            <p:ph idx="1"/>
          </p:nvPr>
        </p:nvSpPr>
        <p:spPr>
          <a:xfrm rot="60000">
            <a:off x="4715655" y="1151753"/>
            <a:ext cx="3385116" cy="4625489"/>
          </a:xfrm>
        </p:spPr>
        <p:txBody>
          <a:bodyPr>
            <a:normAutofit fontScale="77500" lnSpcReduction="20000"/>
          </a:bodyPr>
          <a:lstStyle/>
          <a:p>
            <a:r>
              <a:rPr lang="ru-RU" dirty="0"/>
              <a:t>В 1981 г. Перед </a:t>
            </a:r>
            <a:endParaRPr lang="ru-RU" dirty="0" smtClean="0"/>
          </a:p>
          <a:p>
            <a:pPr marL="0" indent="0">
              <a:buNone/>
            </a:pPr>
            <a:r>
              <a:rPr lang="ru-RU" dirty="0" smtClean="0"/>
              <a:t>зданием филармонии</a:t>
            </a:r>
          </a:p>
          <a:p>
            <a:pPr marL="0" indent="0">
              <a:buNone/>
            </a:pPr>
            <a:r>
              <a:rPr lang="ru-RU" dirty="0" smtClean="0"/>
              <a:t> </a:t>
            </a:r>
            <a:r>
              <a:rPr lang="ru-RU" dirty="0"/>
              <a:t>была сооружена архитектурно-скульптурная композиция "</a:t>
            </a:r>
            <a:r>
              <a:rPr lang="ru-RU" dirty="0" err="1"/>
              <a:t>Манас</a:t>
            </a:r>
            <a:r>
              <a:rPr lang="ru-RU" dirty="0"/>
              <a:t>", посвященная главным героям одноименного киргизского эпоса. Центр композиции составляет фигура </a:t>
            </a:r>
            <a:r>
              <a:rPr lang="ru-RU" dirty="0" err="1" smtClean="0"/>
              <a:t>Манаса</a:t>
            </a:r>
            <a:r>
              <a:rPr lang="ru-RU" dirty="0" smtClean="0"/>
              <a:t>, скачущего </a:t>
            </a:r>
            <a:r>
              <a:rPr lang="ru-RU" dirty="0"/>
              <a:t>на коне с полными боевыми доспехами и оружием после победы над драконом. Высота скульптуры 6,3 м, длина дракона 13 м, высота постамента, облицованного серым гранитом, </a:t>
            </a:r>
            <a:r>
              <a:rPr lang="ru-RU" dirty="0" smtClean="0"/>
              <a:t>14,7м.</a:t>
            </a:r>
            <a:r>
              <a:rPr lang="ru-RU" dirty="0"/>
              <a:t> Авторами этой композиции являются скульптор Т. Садыков и архитектор А. </a:t>
            </a:r>
            <a:r>
              <a:rPr lang="ru-RU" dirty="0" err="1"/>
              <a:t>Печенкнн</a:t>
            </a:r>
            <a:r>
              <a:rPr lang="ru-RU" dirty="0"/>
              <a:t>.</a:t>
            </a:r>
          </a:p>
        </p:txBody>
      </p:sp>
      <p:sp>
        <p:nvSpPr>
          <p:cNvPr id="4" name="Текст 3"/>
          <p:cNvSpPr>
            <a:spLocks noGrp="1"/>
          </p:cNvSpPr>
          <p:nvPr>
            <p:ph type="body" sz="half" idx="2"/>
          </p:nvPr>
        </p:nvSpPr>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8" y="3800144"/>
            <a:ext cx="4593348" cy="305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407" y="0"/>
            <a:ext cx="2190593" cy="164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3227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Кнопка">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нопка">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244</TotalTime>
  <Words>881</Words>
  <Application>Microsoft Office PowerPoint</Application>
  <PresentationFormat>Экран (4:3)</PresentationFormat>
  <Paragraphs>53</Paragraphs>
  <Slides>17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Кнопка</vt:lpstr>
      <vt:lpstr>Фестиваль школьных учителей в Елабужском институте КФУ</vt:lpstr>
      <vt:lpstr>Презентация PowerPoint</vt:lpstr>
      <vt:lpstr>Презентация PowerPoint</vt:lpstr>
      <vt:lpstr>Мастер – класс  «ОТЕЧЕСТВО про кинематограф»  Рогозянского  Марата Эдуардовича, доцента кафедры медиаобразования Московского педагогического государственного университета, «Кинематограф как инструмент исторического просвещения детей и юношества». </vt:lpstr>
      <vt:lpstr>Презентация PowerPoint</vt:lpstr>
      <vt:lpstr>Мастер – класс, проведенный группа преподавателей кафедры общей физики Института физики, «Приемы формирования компетенций в области гражданско – патриотического воспитания при изучении физики" </vt:lpstr>
      <vt:lpstr>Презентация PowerPoint</vt:lpstr>
      <vt:lpstr>Чему равно атмосферное давление на вершине Хан – Тенгри, если у подножья горы его значение равно нормальному атмосферному давлению?</vt:lpstr>
      <vt:lpstr>Какая механическая работа была совершена при постановки скульптуры на постамент? </vt:lpstr>
      <vt:lpstr>Презентация PowerPoint</vt:lpstr>
      <vt:lpstr>Презентация PowerPoint</vt:lpstr>
      <vt:lpstr>Частота диапазона комуза  от 80 до 110Гц. Найти диапазон длин звуковых волн в воздухе</vt:lpstr>
      <vt:lpstr>День третий  был посвящен проблемам формирования функциональной грамотности школьников. </vt:lpstr>
      <vt:lpstr>Презентация PowerPoint</vt:lpstr>
      <vt:lpstr>Презентация PowerPoint</vt:lpstr>
      <vt:lpstr>Вручение сертификатов курсов повышения квалификации</vt:lpstr>
      <vt:lpstr>Познавая мир  -  мы познаем себя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24</dc:creator>
  <cp:lastModifiedBy>24</cp:lastModifiedBy>
  <cp:revision>28</cp:revision>
  <dcterms:created xsi:type="dcterms:W3CDTF">2022-09-13T08:43:18Z</dcterms:created>
  <dcterms:modified xsi:type="dcterms:W3CDTF">2023-02-13T07:23:16Z</dcterms:modified>
</cp:coreProperties>
</file>