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9" r:id="rId2"/>
    <p:sldId id="256" r:id="rId3"/>
    <p:sldId id="271" r:id="rId4"/>
    <p:sldId id="272" r:id="rId5"/>
    <p:sldId id="273" r:id="rId6"/>
    <p:sldId id="291" r:id="rId7"/>
    <p:sldId id="293" r:id="rId8"/>
    <p:sldId id="292" r:id="rId9"/>
    <p:sldId id="295" r:id="rId10"/>
    <p:sldId id="294" r:id="rId11"/>
    <p:sldId id="290" r:id="rId12"/>
    <p:sldId id="296" r:id="rId13"/>
    <p:sldId id="278" r:id="rId14"/>
    <p:sldId id="297" r:id="rId15"/>
    <p:sldId id="298" r:id="rId16"/>
    <p:sldId id="274" r:id="rId17"/>
    <p:sldId id="299" r:id="rId18"/>
    <p:sldId id="300" r:id="rId19"/>
    <p:sldId id="301" r:id="rId20"/>
    <p:sldId id="276" r:id="rId21"/>
    <p:sldId id="275" r:id="rId22"/>
    <p:sldId id="302" r:id="rId23"/>
    <p:sldId id="303" r:id="rId24"/>
    <p:sldId id="304" r:id="rId25"/>
    <p:sldId id="280" r:id="rId26"/>
    <p:sldId id="320" r:id="rId27"/>
    <p:sldId id="321" r:id="rId28"/>
    <p:sldId id="322" r:id="rId29"/>
    <p:sldId id="277" r:id="rId30"/>
    <p:sldId id="341" r:id="rId31"/>
    <p:sldId id="342" r:id="rId32"/>
    <p:sldId id="343" r:id="rId33"/>
    <p:sldId id="346" r:id="rId34"/>
    <p:sldId id="347" r:id="rId35"/>
    <p:sldId id="348" r:id="rId36"/>
    <p:sldId id="351" r:id="rId37"/>
    <p:sldId id="349" r:id="rId38"/>
    <p:sldId id="350" r:id="rId39"/>
    <p:sldId id="308" r:id="rId40"/>
    <p:sldId id="309" r:id="rId41"/>
    <p:sldId id="352" r:id="rId42"/>
    <p:sldId id="315" r:id="rId43"/>
    <p:sldId id="316" r:id="rId44"/>
    <p:sldId id="312" r:id="rId45"/>
    <p:sldId id="344" r:id="rId46"/>
    <p:sldId id="317" r:id="rId47"/>
    <p:sldId id="307" r:id="rId48"/>
    <p:sldId id="310" r:id="rId49"/>
    <p:sldId id="311" r:id="rId50"/>
    <p:sldId id="314" r:id="rId51"/>
    <p:sldId id="318" r:id="rId52"/>
    <p:sldId id="279" r:id="rId53"/>
    <p:sldId id="263" r:id="rId54"/>
    <p:sldId id="264" r:id="rId55"/>
    <p:sldId id="265" r:id="rId56"/>
    <p:sldId id="266" r:id="rId57"/>
    <p:sldId id="267" r:id="rId58"/>
    <p:sldId id="268" r:id="rId59"/>
    <p:sldId id="269" r:id="rId60"/>
    <p:sldId id="281" r:id="rId61"/>
    <p:sldId id="282" r:id="rId62"/>
    <p:sldId id="328" r:id="rId63"/>
    <p:sldId id="283" r:id="rId64"/>
    <p:sldId id="284" r:id="rId65"/>
    <p:sldId id="285" r:id="rId66"/>
    <p:sldId id="286" r:id="rId67"/>
    <p:sldId id="324" r:id="rId68"/>
    <p:sldId id="325" r:id="rId69"/>
    <p:sldId id="326" r:id="rId70"/>
    <p:sldId id="327" r:id="rId71"/>
    <p:sldId id="329" r:id="rId72"/>
    <p:sldId id="340" r:id="rId73"/>
    <p:sldId id="332" r:id="rId74"/>
    <p:sldId id="333" r:id="rId75"/>
    <p:sldId id="334" r:id="rId76"/>
    <p:sldId id="335" r:id="rId77"/>
    <p:sldId id="337" r:id="rId78"/>
    <p:sldId id="345" r:id="rId79"/>
    <p:sldId id="338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0C05F-49EB-407E-8914-15F37842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865" y="2407562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latin typeface="Segoe Print" panose="02000600000000000000" pitchFamily="2" charset="0"/>
              </a:rPr>
              <a:t>  </a:t>
            </a:r>
            <a:br>
              <a:rPr lang="kk-KZ" dirty="0">
                <a:latin typeface="Segoe Print" panose="02000600000000000000" pitchFamily="2" charset="0"/>
              </a:rPr>
            </a:br>
            <a:r>
              <a:rPr lang="kk-KZ" sz="4000" dirty="0">
                <a:latin typeface="Segoe Print" panose="02000600000000000000" pitchFamily="2" charset="0"/>
              </a:rPr>
              <a:t>№24 мектеп-гимназия</a:t>
            </a:r>
            <a:br>
              <a:rPr lang="kk-KZ" sz="4000" dirty="0">
                <a:latin typeface="Segoe Print" panose="02000600000000000000" pitchFamily="2" charset="0"/>
              </a:rPr>
            </a:br>
            <a:br>
              <a:rPr lang="kk-KZ" sz="4000" dirty="0">
                <a:latin typeface="Segoe Print" panose="02000600000000000000" pitchFamily="2" charset="0"/>
              </a:rPr>
            </a:br>
            <a:r>
              <a:rPr lang="kk-KZ" sz="4000" dirty="0">
                <a:latin typeface="Segoe Print" panose="02000600000000000000" pitchFamily="2" charset="0"/>
              </a:rPr>
              <a:t>Бишкек шаары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824043-C24C-4B80-AAC1-B2EB68A9D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978" y="579240"/>
            <a:ext cx="8884544" cy="56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13D6-67D1-4B6E-B4CD-77223A66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90" y="770917"/>
            <a:ext cx="9905998" cy="147857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31-Август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Эгемендүүлүк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күнү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8DFD-3308-4B54-9B71-BE02BD6D1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215701" cy="408505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Жыл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сайын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31 - август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күнү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Кыргыз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элинде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майрамдалат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1991-жылы Кыргыз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Республикасынын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Жогорку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Кеңешинин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кезексиз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жыйналышында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"Кыргыз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Республикасынын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каранды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эмес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декларациясынын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"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токтомун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кабыл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алган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Ушул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тарыхый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актыга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байланыштуу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Кыргыз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Республикасы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каранды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эмес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суверендүү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демократиялык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өлкө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болуп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жарыяланган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00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37D8C0-6493-40B1-980B-410A02E99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500" y="1134683"/>
            <a:ext cx="10084909" cy="45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46AE4-5998-4123-98BC-855F2CF2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03" y="618518"/>
            <a:ext cx="9886123" cy="1478570"/>
          </a:xfrm>
        </p:spPr>
        <p:txBody>
          <a:bodyPr numCol="2">
            <a:normAutofit/>
          </a:bodyPr>
          <a:lstStyle/>
          <a:p>
            <a:r>
              <a:rPr lang="ru-RU" sz="3200" dirty="0"/>
              <a:t>Кыргыз </a:t>
            </a:r>
            <a:r>
              <a:rPr lang="ru-RU" sz="3200" dirty="0" err="1"/>
              <a:t>Республикасынын</a:t>
            </a:r>
            <a:r>
              <a:rPr lang="ru-RU" sz="3200" dirty="0"/>
              <a:t> </a:t>
            </a:r>
            <a:r>
              <a:rPr lang="ru-RU" sz="3200" dirty="0" err="1"/>
              <a:t>Мамлекеттик</a:t>
            </a:r>
            <a:r>
              <a:rPr lang="ru-RU" sz="3200" dirty="0"/>
              <a:t> </a:t>
            </a:r>
            <a:r>
              <a:rPr lang="ru-RU" sz="3200" dirty="0" err="1"/>
              <a:t>туусу</a:t>
            </a:r>
            <a:br>
              <a:rPr lang="ru-RU" sz="3200" dirty="0"/>
            </a:br>
            <a:r>
              <a:rPr lang="ru-RU" sz="3200" dirty="0"/>
              <a:t>Кыргыз </a:t>
            </a:r>
            <a:r>
              <a:rPr lang="ru-RU" sz="3200" dirty="0" err="1"/>
              <a:t>Республикасынын</a:t>
            </a:r>
            <a:r>
              <a:rPr lang="ru-RU" sz="3200" dirty="0"/>
              <a:t> </a:t>
            </a:r>
            <a:r>
              <a:rPr lang="ru-RU" sz="3200" dirty="0" err="1"/>
              <a:t>Мамлекеттик</a:t>
            </a:r>
            <a:r>
              <a:rPr lang="ru-RU" sz="3200" dirty="0"/>
              <a:t> </a:t>
            </a:r>
            <a:r>
              <a:rPr lang="ru-RU" sz="3200" dirty="0" err="1"/>
              <a:t>герби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85D6A55-CFB6-46C8-A88E-70C9E6AFF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65" y="2300122"/>
            <a:ext cx="5274365" cy="39348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4EAC6-1E6B-4EC3-82B2-F8071306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4" y="2300122"/>
            <a:ext cx="4315306" cy="393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3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B50894-D145-4834-A271-794073B0C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179" y="499689"/>
            <a:ext cx="8473211" cy="58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D43C4-3BCC-4894-B236-B47C7061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F8D0C2-105F-48F8-8ECA-6D2A421B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635" y="811868"/>
            <a:ext cx="9172006" cy="51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89011-CAFB-4353-B382-F330D122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018" y="1460099"/>
            <a:ext cx="9905998" cy="1478570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элинин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маданияты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D7268-4851-4A2B-A618-D940D79D84D9}"/>
              </a:ext>
            </a:extLst>
          </p:cNvPr>
          <p:cNvSpPr txBox="1"/>
          <p:nvPr/>
        </p:nvSpPr>
        <p:spPr>
          <a:xfrm>
            <a:off x="1782417" y="2938669"/>
            <a:ext cx="8839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Маданият -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адам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баласынын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жашоосундагы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ой-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санаасынын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кыялынын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таалим-тарбиясынын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тиричилигинин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эмгегинин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сулуулугун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жаратылыш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менен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болгон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мамилесин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аныктаган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түшүнүк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Маданияттын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алтын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казынасын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эл </a:t>
            </a:r>
          </a:p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түзөт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кылымдан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кылымга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көкүрөгүндө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сактап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келет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6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6E4E5C-94F9-4B96-BD7F-6034A9D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82" y="979832"/>
            <a:ext cx="8897178" cy="53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3397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4767C1-5343-455F-BFC7-D26A92EF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6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D6D6C2-BCAB-4CE4-9DA5-AABCC0A28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02" y="478367"/>
            <a:ext cx="8493195" cy="59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2AEDF-5F9A-44C9-B303-823D2373C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6" y="693530"/>
            <a:ext cx="10694503" cy="3361636"/>
          </a:xfrm>
        </p:spPr>
        <p:txBody>
          <a:bodyPr>
            <a:normAutofit/>
          </a:bodyPr>
          <a:lstStyle/>
          <a:p>
            <a:pPr algn="r"/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Улуусуң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, кыргыз эли,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нурдан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бүткөн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,</a:t>
            </a:r>
            <a:b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</a:br>
            <a:b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</a:b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Сулуусуң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, кыргыз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жери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,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ырдан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 </a:t>
            </a:r>
            <a:r>
              <a:rPr lang="ru-RU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бүткөн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1B9D7-A107-4DA5-B93B-482E90F2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341299"/>
            <a:ext cx="9905999" cy="172711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элинин каада – салттары, үрп-адаттары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7E6BB-F7F7-48DC-88AE-77DA383C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493573"/>
            <a:ext cx="10177669" cy="228370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элинин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көркөм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кол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өнөрч</a:t>
            </a: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үлүгү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D68CB-4DE4-4401-A5EA-DDA8954B0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148" y="2504661"/>
            <a:ext cx="10747513" cy="381433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Көркөм кол өнөрчүлүк – калк казынасы, атадан балага, энеден кызга өткөн мурас. Бул чыгармачылык өнөр элдин тиричилиги, турмуш шарттары менен тыгыз байланышып, элдин байыркы маданиятын, мүнөзүн жана рухий дүйнөсүн, көркөм ой жүгүртүүсүн чагылдырат. </a:t>
            </a:r>
            <a:b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Кол өнөрчүлүк – улуттук маданияттын ажырагыс бөлүгү.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37F69-054C-438E-B4F9-0C92A78C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F29B36-EEF9-4D90-8D16-6E587815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234" y="791747"/>
            <a:ext cx="9288424" cy="52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ED30C-D996-41BD-BF9F-0A2F9EA9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340196-A611-4423-BE2C-174B90CD1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081" y="618517"/>
            <a:ext cx="10015329" cy="56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99A2E-AE71-45A5-98EB-E7A31D4F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121C439-340C-42ED-A6CE-61A82FB66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460445"/>
            <a:ext cx="10089442" cy="567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BDD69-66F0-4CCD-913C-C427F8F4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элинин улуттук музыкалык аспаптары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91B2D-CE14-4312-97FF-B9C0E24FF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382008"/>
            <a:ext cx="10096431" cy="41645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Комуз-элибиздин музыкалык аспаптарынын ичинен эң байыркысы. Анын үнү мукам, назик. </a:t>
            </a:r>
            <a:b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Комуз күүлөрүндө : калкыбыздын бүткүл турмушу, элге, жерге болгон сүйүүсү, эрдиги, эмгекчилдиги, бак-таалайлуу заманды эңсеген тилеги, кайгы-капасы, кубанычы, тунук махабаты камтылган.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235E8-D790-485A-84C6-89F2829C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8488018" cy="63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35EA6E-12EE-4131-BC86-07E291BD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507" y="1247361"/>
            <a:ext cx="8574985" cy="49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17060E-6897-4166-9453-ABDA0E77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56" y="1298506"/>
            <a:ext cx="9539288" cy="461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2B25B-E8C2-4F6B-B18D-BC28F242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04258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kk-K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Улуттук тамак - аштар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06CC8-A583-4704-BDDD-FD576C881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697768"/>
            <a:ext cx="10268710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эли өзүнүн меймандостугу менен белгилүү. Келген меймандарын төрүнө отургузуп, мал союп дасторконун кенен жайып сыйлашат. 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4261-94BC-4046-B0B8-72FAD973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57" y="389929"/>
            <a:ext cx="9905998" cy="147857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Кыргызстан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026" name="Picture 2" descr="Картинки по запросу &quot;кыргыз тарыхы карта&quot;">
            <a:extLst>
              <a:ext uri="{FF2B5EF4-FFF2-40B4-BE49-F238E27FC236}">
                <a16:creationId xmlns:a16="http://schemas.microsoft.com/office/drawing/2014/main" id="{EF030884-F184-4F28-B3B3-820979F5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95" y="1868499"/>
            <a:ext cx="8579126" cy="42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0428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C58C72-7A5E-424B-B995-4481E712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371395"/>
            <a:ext cx="8195641" cy="61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374158-6D42-4201-A1C2-197B966CC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3" y="639417"/>
            <a:ext cx="9422296" cy="57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C94100-27B8-4921-BB13-D3D5460D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56" y="665920"/>
            <a:ext cx="9842018" cy="54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411E69-F1AE-4D75-B52A-E0A0C06C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6" y="402535"/>
            <a:ext cx="10224053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51FFFD-731A-48AB-8BD1-3F602C4B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DB2AFE-5387-4431-A112-E7B05241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78" y="721207"/>
            <a:ext cx="10323443" cy="56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E8D10-D24A-4913-BFBB-F9C4237C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173" y="2002631"/>
            <a:ext cx="9483654" cy="285273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 балдарга арналган каада – салттар</a:t>
            </a:r>
            <a:br>
              <a:rPr lang="kk-KZ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85947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29E0EC-59E0-421E-B32D-94623A11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7" y="563176"/>
            <a:ext cx="9263270" cy="57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8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69F09F-32D0-4FD2-B06D-96D39178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698" y="534331"/>
            <a:ext cx="7445858" cy="57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8BED20-F3D7-4CE5-A73A-1A0F2509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53" y="372395"/>
            <a:ext cx="9511682" cy="59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D54D2-1C85-4C9F-9953-EA0D2A15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26" y="1950430"/>
            <a:ext cx="9905998" cy="1478570"/>
          </a:xfrm>
        </p:spPr>
        <p:txBody>
          <a:bodyPr>
            <a:norm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элинин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тарыхы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76F-2F1F-4E48-B4D3-415156EDAAC0}"/>
              </a:ext>
            </a:extLst>
          </p:cNvPr>
          <p:cNvSpPr txBox="1"/>
          <p:nvPr/>
        </p:nvSpPr>
        <p:spPr>
          <a:xfrm>
            <a:off x="2600738" y="3244913"/>
            <a:ext cx="66890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Тарых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-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элдин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эзелтен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берки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баскан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жолун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өткөн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жашоо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тиричилигин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тагдырын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кабарлайт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0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C2CB98-1DC4-4207-8545-99A425C2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595312"/>
            <a:ext cx="8534401" cy="56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39D39-59C2-46F6-B26F-5E9AF8B4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20" y="1007269"/>
            <a:ext cx="9906000" cy="285273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Бешикке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салуу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BF18E2-52EA-4961-B387-20CD01F23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15" y="582888"/>
            <a:ext cx="9851128" cy="52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C91411-42F0-4F60-83A0-C59C162F7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95" y="863565"/>
            <a:ext cx="9115010" cy="51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9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38343A-BB28-4389-BE92-94B4081D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394" y="516835"/>
            <a:ext cx="7719212" cy="56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05EEA-057D-42CB-A4D4-55243277E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1" y="1087922"/>
            <a:ext cx="10252281" cy="2852737"/>
          </a:xfrm>
        </p:spPr>
        <p:txBody>
          <a:bodyPr>
            <a:normAutofit/>
          </a:bodyPr>
          <a:lstStyle/>
          <a:p>
            <a:pPr algn="ctr"/>
            <a:r>
              <a:rPr lang="kk-KZ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Бешик ыры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1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CE7E5D-AD37-42BB-9811-F54A0A69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80" y="713409"/>
            <a:ext cx="6525039" cy="543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66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A40F8F-8AEB-42BA-823A-45243ED2A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03" y="873005"/>
            <a:ext cx="9688974" cy="51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2819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9A6489-2C7C-40F3-85E9-10BE782ED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26" y="438088"/>
            <a:ext cx="8978348" cy="59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60CE02-D6A5-42CA-9C82-862DE344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04" y="482046"/>
            <a:ext cx="9389166" cy="57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F950E6-2FE0-4E26-876D-623D4538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6" y="357809"/>
            <a:ext cx="10535478" cy="6255025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Segoe Print" panose="02000600000000000000" pitchFamily="2" charset="0"/>
              </a:rPr>
              <a:t>Кыргыздар</a:t>
            </a:r>
            <a:r>
              <a:rPr lang="ru-RU" b="1" dirty="0">
                <a:latin typeface="Segoe Print" panose="02000600000000000000" pitchFamily="2" charset="0"/>
              </a:rPr>
              <a:t> – </a:t>
            </a:r>
            <a:r>
              <a:rPr lang="ru-RU" b="1" dirty="0" err="1">
                <a:latin typeface="Segoe Print" panose="02000600000000000000" pitchFamily="2" charset="0"/>
              </a:rPr>
              <a:t>алтай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тил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түркүмүнүн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ичинен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түрк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тилдер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тобуна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кирген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байыртадан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белгилүү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улут</a:t>
            </a:r>
            <a:r>
              <a:rPr lang="ru-RU" b="1" dirty="0">
                <a:latin typeface="Segoe Print" panose="02000600000000000000" pitchFamily="2" charset="0"/>
              </a:rPr>
              <a:t>.</a:t>
            </a:r>
          </a:p>
          <a:p>
            <a:r>
              <a:rPr lang="ru-RU" b="1" dirty="0" err="1">
                <a:latin typeface="Segoe Print" panose="02000600000000000000" pitchFamily="2" charset="0"/>
              </a:rPr>
              <a:t>Алардын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негизги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бөлүгү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түпкү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улут</a:t>
            </a:r>
            <a:r>
              <a:rPr lang="ru-RU" b="1" dirty="0">
                <a:latin typeface="Segoe Print" panose="02000600000000000000" pitchFamily="2" charset="0"/>
              </a:rPr>
              <a:t> катары </a:t>
            </a:r>
            <a:r>
              <a:rPr lang="ru-RU" b="1" dirty="0" err="1">
                <a:latin typeface="Segoe Print" panose="02000600000000000000" pitchFamily="2" charset="0"/>
              </a:rPr>
              <a:t>Кыргызстанда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байырлайт</a:t>
            </a:r>
            <a:endParaRPr lang="ru-RU" b="1" dirty="0">
              <a:latin typeface="Segoe Print" panose="02000600000000000000" pitchFamily="2" charset="0"/>
            </a:endParaRPr>
          </a:p>
          <a:p>
            <a:r>
              <a:rPr lang="ru-RU" b="1" dirty="0" err="1">
                <a:latin typeface="Segoe Print" panose="02000600000000000000" pitchFamily="2" charset="0"/>
              </a:rPr>
              <a:t>Кыргыздар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Борбордук</a:t>
            </a:r>
            <a:r>
              <a:rPr lang="ru-RU" b="1" dirty="0">
                <a:latin typeface="Segoe Print" panose="02000600000000000000" pitchFamily="2" charset="0"/>
              </a:rPr>
              <a:t>  </a:t>
            </a:r>
            <a:r>
              <a:rPr lang="ru-RU" b="1" dirty="0" err="1">
                <a:latin typeface="Segoe Print" panose="02000600000000000000" pitchFamily="2" charset="0"/>
              </a:rPr>
              <a:t>Азиядагы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байыртадан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берки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кылым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карыткан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түрк</a:t>
            </a:r>
            <a:r>
              <a:rPr lang="ru-RU" b="1" dirty="0">
                <a:latin typeface="Segoe Print" panose="02000600000000000000" pitchFamily="2" charset="0"/>
              </a:rPr>
              <a:t> эли </a:t>
            </a:r>
            <a:r>
              <a:rPr lang="ru-RU" b="1" dirty="0" err="1">
                <a:latin typeface="Segoe Print" panose="02000600000000000000" pitchFamily="2" charset="0"/>
              </a:rPr>
              <a:t>болуп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саналат</a:t>
            </a:r>
            <a:r>
              <a:rPr lang="ru-RU" b="1" dirty="0">
                <a:latin typeface="Segoe Print" panose="02000600000000000000" pitchFamily="2" charset="0"/>
              </a:rPr>
              <a:t>.</a:t>
            </a:r>
          </a:p>
          <a:p>
            <a:r>
              <a:rPr lang="ru-RU" b="1" dirty="0" err="1">
                <a:latin typeface="Segoe Print" panose="02000600000000000000" pitchFamily="2" charset="0"/>
              </a:rPr>
              <a:t>Кыргыздардын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түпкү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тарыхы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хун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дооруна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байланышкан</a:t>
            </a:r>
            <a:r>
              <a:rPr lang="ru-RU" b="1" dirty="0">
                <a:latin typeface="Segoe Print" panose="02000600000000000000" pitchFamily="2" charset="0"/>
              </a:rPr>
              <a:t>.</a:t>
            </a:r>
          </a:p>
          <a:p>
            <a:r>
              <a:rPr lang="ru-RU" b="1" dirty="0" err="1">
                <a:latin typeface="Segoe Print" panose="02000600000000000000" pitchFamily="2" charset="0"/>
              </a:rPr>
              <a:t>Байыркы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Кыргыздар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болжол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менен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Чыгыш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Теңир-Тоодо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жайгашкан</a:t>
            </a:r>
            <a:r>
              <a:rPr lang="ru-RU" b="1" dirty="0">
                <a:latin typeface="Segoe Print" panose="02000600000000000000" pitchFamily="2" charset="0"/>
              </a:rPr>
              <a:t>.</a:t>
            </a:r>
          </a:p>
          <a:p>
            <a:r>
              <a:rPr lang="ru-RU" b="1" dirty="0" err="1">
                <a:latin typeface="Segoe Print" panose="02000600000000000000" pitchFamily="2" charset="0"/>
              </a:rPr>
              <a:t>Байыртадан</a:t>
            </a:r>
            <a:r>
              <a:rPr lang="ru-RU" b="1" dirty="0">
                <a:latin typeface="Segoe Print" panose="02000600000000000000" pitchFamily="2" charset="0"/>
              </a:rPr>
              <a:t> эле </a:t>
            </a:r>
            <a:r>
              <a:rPr lang="ru-RU" b="1" dirty="0" err="1">
                <a:latin typeface="Segoe Print" panose="02000600000000000000" pitchFamily="2" charset="0"/>
              </a:rPr>
              <a:t>Кыргыздардын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өз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алдынча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мамлекети</a:t>
            </a:r>
            <a:r>
              <a:rPr lang="ru-RU" b="1" dirty="0">
                <a:latin typeface="Segoe Print" panose="02000600000000000000" pitchFamily="2" charset="0"/>
              </a:rPr>
              <a:t>, орто </a:t>
            </a:r>
            <a:r>
              <a:rPr lang="ru-RU" b="1" dirty="0" err="1">
                <a:latin typeface="Segoe Print" panose="02000600000000000000" pitchFamily="2" charset="0"/>
              </a:rPr>
              <a:t>кылымда</a:t>
            </a:r>
            <a:r>
              <a:rPr lang="ru-RU" b="1" dirty="0">
                <a:latin typeface="Segoe Print" panose="02000600000000000000" pitchFamily="2" charset="0"/>
              </a:rPr>
              <a:t> – Кыргыз </a:t>
            </a:r>
            <a:r>
              <a:rPr lang="ru-RU" b="1" dirty="0" err="1">
                <a:latin typeface="Segoe Print" panose="02000600000000000000" pitchFamily="2" charset="0"/>
              </a:rPr>
              <a:t>кагандыгы</a:t>
            </a:r>
            <a:r>
              <a:rPr lang="ru-RU" b="1" dirty="0">
                <a:latin typeface="Segoe Print" panose="02000600000000000000" pitchFamily="2" charset="0"/>
              </a:rPr>
              <a:t> </a:t>
            </a:r>
            <a:r>
              <a:rPr lang="ru-RU" b="1" dirty="0" err="1">
                <a:latin typeface="Segoe Print" panose="02000600000000000000" pitchFamily="2" charset="0"/>
              </a:rPr>
              <a:t>болгон</a:t>
            </a:r>
            <a:endParaRPr lang="ru-RU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5D49FB-036A-4597-BC65-2738ED1C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64" y="1047336"/>
            <a:ext cx="8270392" cy="50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1F290-85A6-4622-89A6-6CE7EF4B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5" y="208162"/>
            <a:ext cx="8691149" cy="64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7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D768E-AE81-4DC8-962B-A7B7EE33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Улуттук кыргыз оюндары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6D3B2-8171-471B-81BE-AC5D114E3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Улуттук оюндар элдин ой – тилеги, үмүтү, кубанычы, өкүнүчү, эрдиги, эркиндик-теңдикке умтулуусу, адилеттик, акыйкаттык үчүн болгон күрөшү камтылган.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C2260-7A0D-43B6-B277-6063ED93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18" y="578540"/>
            <a:ext cx="6254164" cy="622852"/>
          </a:xfrm>
        </p:spPr>
        <p:txBody>
          <a:bodyPr>
            <a:no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Жоолук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ongolian Baiti" panose="03000500000000000000" pitchFamily="66" charset="0"/>
              </a:rPr>
              <a:t>таштамай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Mongolian Baiti" panose="03000500000000000000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D03EF-E552-4237-886D-53F5E899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15" y="1507435"/>
            <a:ext cx="3877089" cy="4772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50C2C4-266D-423D-9EF0-EF5858D1695E}"/>
              </a:ext>
            </a:extLst>
          </p:cNvPr>
          <p:cNvSpPr txBox="1"/>
          <p:nvPr/>
        </p:nvSpPr>
        <p:spPr>
          <a:xfrm>
            <a:off x="5605668" y="1626705"/>
            <a:ext cx="56851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Segoe Print" panose="02000600000000000000" pitchFamily="2" charset="0"/>
              </a:rPr>
              <a:t>Балдар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канча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болсо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тегерете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отурат</a:t>
            </a:r>
            <a:r>
              <a:rPr lang="ru-RU" sz="2800" dirty="0">
                <a:latin typeface="Segoe Print" panose="02000600000000000000" pitchFamily="2" charset="0"/>
              </a:rPr>
              <a:t>. Ал </a:t>
            </a:r>
            <a:r>
              <a:rPr lang="ru-RU" sz="2800" dirty="0" err="1">
                <a:latin typeface="Segoe Print" panose="02000600000000000000" pitchFamily="2" charset="0"/>
              </a:rPr>
              <a:t>балдардын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арасынан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кызбы</a:t>
            </a:r>
            <a:r>
              <a:rPr lang="ru-RU" sz="2800" dirty="0">
                <a:latin typeface="Segoe Print" panose="02000600000000000000" pitchFamily="2" charset="0"/>
              </a:rPr>
              <a:t>, </a:t>
            </a:r>
            <a:r>
              <a:rPr lang="ru-RU" sz="2800" dirty="0" err="1">
                <a:latin typeface="Segoe Print" panose="02000600000000000000" pitchFamily="2" charset="0"/>
              </a:rPr>
              <a:t>эркекпи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жоолугун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эшип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алып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олтурган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балдардын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аркасы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ме­нен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кыдырата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басып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келе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жатып</a:t>
            </a:r>
            <a:r>
              <a:rPr lang="ru-RU" sz="2800" dirty="0">
                <a:latin typeface="Segoe Print" panose="02000600000000000000" pitchFamily="2" charset="0"/>
              </a:rPr>
              <a:t>, </a:t>
            </a:r>
            <a:r>
              <a:rPr lang="ru-RU" sz="2800" dirty="0" err="1">
                <a:latin typeface="Segoe Print" panose="02000600000000000000" pitchFamily="2" charset="0"/>
              </a:rPr>
              <a:t>жоолугун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бир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баланын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аркасына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эч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кимге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билгизбей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таштап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коёт</a:t>
            </a:r>
            <a:r>
              <a:rPr lang="ru-RU" sz="2800" dirty="0"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46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43667-CB5B-4F62-B707-CD540C36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4" y="405434"/>
            <a:ext cx="6294782" cy="860149"/>
          </a:xfrm>
        </p:spPr>
        <p:txBody>
          <a:bodyPr>
            <a:no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Беш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же топ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C748AD-DBB6-48D8-AC5A-9CFEDA6CE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45" y="1418604"/>
            <a:ext cx="4638260" cy="4755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5FD0D-5396-40DA-8133-44559CA7386B}"/>
              </a:ext>
            </a:extLst>
          </p:cNvPr>
          <p:cNvSpPr txBox="1"/>
          <p:nvPr/>
        </p:nvSpPr>
        <p:spPr>
          <a:xfrm>
            <a:off x="6221897" y="1418604"/>
            <a:ext cx="53737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Аны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ойногонго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экиден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көбүрөөк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балдар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катышат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Оюнга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катышкандардын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тарабынан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бирөө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колундагы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таштарды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жерге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чачат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Арасынан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ташты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жогору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ыргытып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ал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жогортон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келгенче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жерден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ыргытылган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ташын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тосуп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15056"/>
      </p:ext>
    </p:extLst>
  </p:cSld>
  <p:clrMapOvr>
    <a:masterClrMapping/>
  </p:clrMapOvr>
  <p:transition spd="slow"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38589-2ACB-4746-88D0-FF686AD1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19" y="-5526157"/>
            <a:ext cx="6876154" cy="6463955"/>
          </a:xfrm>
        </p:spPr>
        <p:txBody>
          <a:bodyPr>
            <a:normAutofit/>
          </a:bodyPr>
          <a:lstStyle/>
          <a:p>
            <a:pPr algn="ctr"/>
            <a:r>
              <a:rPr lang="ru-RU" sz="4000" b="1" u="sng" dirty="0" err="1">
                <a:latin typeface="Segoe Print" panose="02000600000000000000" pitchFamily="2" charset="0"/>
              </a:rPr>
              <a:t>Жашынбак</a:t>
            </a:r>
            <a:endParaRPr lang="ru-RU" sz="4000" dirty="0"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7B8CE-4397-4717-92E8-5EF5DF34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29" y="1229863"/>
            <a:ext cx="4134679" cy="5157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3277C-1D1E-4B51-A4E3-8783B6242E26}"/>
              </a:ext>
            </a:extLst>
          </p:cNvPr>
          <p:cNvSpPr txBox="1"/>
          <p:nvPr/>
        </p:nvSpPr>
        <p:spPr>
          <a:xfrm>
            <a:off x="788503" y="1111311"/>
            <a:ext cx="55592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балдардын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кыздардын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болот.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бөлүнүп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ойнойт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Жашынмак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деген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оюндун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түрү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мындай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болот.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Балдар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бөлүнүп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алып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чөп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жашырышат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чөптү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таап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алса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берки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жагы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жашырууга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камынат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Анда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жашынбаган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тарап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жерге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топтолуп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жакты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карабай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тура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беришет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Тиги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жашынуучулар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эң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байкоосуз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жерлерди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ойлонуп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таап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алып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жашынат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1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5816-81C6-4436-9121-57B9F372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442" y="-1708287"/>
            <a:ext cx="5693533" cy="2852737"/>
          </a:xfrm>
        </p:spPr>
        <p:txBody>
          <a:bodyPr>
            <a:no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Селкинчек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9CA947-DEC3-4FED-B534-5CE66D9C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38" y="1326459"/>
            <a:ext cx="4673114" cy="4756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4753D-1786-413B-9BE8-702AE0D234BA}"/>
              </a:ext>
            </a:extLst>
          </p:cNvPr>
          <p:cNvSpPr txBox="1"/>
          <p:nvPr/>
        </p:nvSpPr>
        <p:spPr>
          <a:xfrm>
            <a:off x="5791200" y="1336398"/>
            <a:ext cx="610262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Селкинчек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-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оюндун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түрү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Айылдын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четине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же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ардактуу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жерге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арканды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жанаша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жыгачка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же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кыйгач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өскөн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дарактын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бутагына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байлоо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менен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курулган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Бак-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дараксыз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жерде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селкинчектин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ордуна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алты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бакан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тебилген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Селкинчек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көңүл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ачуу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үчүн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салынган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ыр,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же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шайыр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сөздөр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менен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коштолгон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81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C187-92F4-4D72-8360-7736846B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332" y="-1787768"/>
            <a:ext cx="6279806" cy="2852737"/>
          </a:xfrm>
        </p:spPr>
        <p:txBody>
          <a:bodyPr>
            <a:no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куумай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50A9B6-B41C-4B86-93CE-8B15F617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12" y="1329092"/>
            <a:ext cx="4733740" cy="4846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0F283-AF33-4C9B-A9E0-0C4130DF2DDE}"/>
              </a:ext>
            </a:extLst>
          </p:cNvPr>
          <p:cNvSpPr txBox="1"/>
          <p:nvPr/>
        </p:nvSpPr>
        <p:spPr>
          <a:xfrm>
            <a:off x="5900530" y="1473801"/>
            <a:ext cx="61026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Белгилүү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чектен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менен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жигит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кубалаша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салышат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Адатта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мурдараак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чаап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жигит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анын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артынан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кубалап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жөнөйт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Кыз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куумайдын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максаты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жигитке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жеткирбеш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керек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жигит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болсо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кызды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кууп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жетиши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керек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14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37274-C775-42D4-B10F-55023C30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75" y="-92765"/>
            <a:ext cx="7023651" cy="1172817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Улак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тартыш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көкбөрү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84E714-9755-4FD0-BB28-6F59E8D8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860" y="1378018"/>
            <a:ext cx="4810539" cy="486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746E4-1091-42C0-B088-3652033B69CF}"/>
              </a:ext>
            </a:extLst>
          </p:cNvPr>
          <p:cNvSpPr txBox="1"/>
          <p:nvPr/>
        </p:nvSpPr>
        <p:spPr>
          <a:xfrm>
            <a:off x="904461" y="1378018"/>
            <a:ext cx="61026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Улак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тартыш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илгертен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бери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чоң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салтанаттарда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майрамдарда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аш-тойлордо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өткөрүлгөн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Татаал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коркунучтуу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кокустуктары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көп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болгондуктан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аттандаштардын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ортосунда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кадыр-барктуу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тажрыйбалуу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кишилерден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бокобулдарды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калыстарды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)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дайындашып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ошолордун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чечими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боюнча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өткөрүлгөн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80657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5CAB9-4450-4C24-917B-AD0DAEB4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3" y="1603513"/>
            <a:ext cx="4634949" cy="45171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B8BBB-A065-4E57-8DCB-3C751F32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4" y="0"/>
            <a:ext cx="6056242" cy="1603513"/>
          </a:xfrm>
        </p:spPr>
        <p:txBody>
          <a:bodyPr>
            <a:noAutofit/>
          </a:bodyPr>
          <a:lstStyle/>
          <a:p>
            <a:pPr algn="ctr"/>
            <a:br>
              <a:rPr lang="ru-RU" sz="2800" dirty="0"/>
            </a:br>
            <a:br>
              <a:rPr lang="ru-RU" sz="2800" dirty="0"/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Аркан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тартыш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87EBA-5731-439D-8D41-DC1DFE157B78}"/>
              </a:ext>
            </a:extLst>
          </p:cNvPr>
          <p:cNvSpPr txBox="1"/>
          <p:nvPr/>
        </p:nvSpPr>
        <p:spPr>
          <a:xfrm>
            <a:off x="5827643" y="1310124"/>
            <a:ext cx="61026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Оюнчулар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топко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бөлүнүшүп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аркан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өткөрүлүүчү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жерге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коюлат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Аркандын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ортосуна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түстүү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чүпүрөк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байланат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жерге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туурасынан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үч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сызык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сызылат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Ортонку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сызыктан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четтеги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сызыктардын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аралыгы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2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метрге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чейин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болот,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Оюнчулар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тең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топторго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бөлүнөт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Ар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топтун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оюнчулары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оюнчудан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кийин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аркандын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жагынан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калган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оюнчулар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дагы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оюнчудан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кийин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аркандын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экинчи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жагынан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кармашат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9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D64FE5-52CD-40EA-AE32-03FA0E68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049" y="413936"/>
            <a:ext cx="9051168" cy="60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8510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32652-20F3-4075-B9B5-82F3B006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58275"/>
            <a:ext cx="10104782" cy="147857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элинин оозеки чыгармачылыгы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3A57C9-337A-4AA1-A2C4-F990E01C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10467492" cy="44561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 элинин оозеки чыгармачылыгы – ооздон оозго, муундан муунга, укумдан тукумга өтүп келе жаткан сыймыктуу мурас. Кыргыз элинин нечен кылымдан берки  үмүтүн, санаасын билдирип келген элдик чыгармалар: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                                               - кошоктор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ырым-жырым ырлары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турмуш-тиричилик ырлары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айтыш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миф жана легенда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эпостор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						- жомоктор</a:t>
            </a:r>
            <a:b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9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52C17-A31C-4B71-99EA-C0A8BFED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348222" cy="1478570"/>
          </a:xfrm>
        </p:spPr>
        <p:txBody>
          <a:bodyPr>
            <a:normAutofit/>
          </a:bodyPr>
          <a:lstStyle/>
          <a:p>
            <a:pPr algn="ctr"/>
            <a:r>
              <a:rPr lang="kk-K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«манас» – Кыргыз элинин баатырдык эпосу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5C25F-5457-4E4B-B01D-2A185539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«Манас» эпосу – кыргыз элинин бабалардан калган ата мурасы, улуттук сыймыгы, руханий маданияттын туу чокусу. Кылымдар бою муундан-муунга оозеки түрүндө өтүп сакталып келген ыр түрүндөгү улуу чыгарма.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DA3100-B58E-4882-926F-4EE3CDB7A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73" y="990600"/>
            <a:ext cx="835425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7150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CEB48E-F2B6-42AA-AC94-59282871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67" y="616847"/>
            <a:ext cx="7937846" cy="55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1560"/>
      </p:ext>
    </p:extLst>
  </p:cSld>
  <p:clrMapOvr>
    <a:masterClrMapping/>
  </p:clrMapOvr>
  <p:transition spd="slow">
    <p:wheel spokes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697FF7-43BC-4C9C-888E-73C2F262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1" y="914607"/>
            <a:ext cx="7991062" cy="529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E30F33-D265-4C9C-928D-CE1A361B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38" y="929942"/>
            <a:ext cx="8335618" cy="49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43999D-719A-4FBC-B566-39E2E9DDD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556" y="495300"/>
            <a:ext cx="633888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CA4EFA-739B-4349-A3E3-1C76C4FB7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26" y="810453"/>
            <a:ext cx="7938052" cy="51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4F715B-6635-4540-B157-A068489A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51" y="622852"/>
            <a:ext cx="7801127" cy="58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69978"/>
      </p:ext>
    </p:extLst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FBE6E9-C1FB-4B3E-A2CB-83FE90EE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20" y="321364"/>
            <a:ext cx="7297569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716B85-A084-425B-B07D-C64B0B76D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623" y="791500"/>
            <a:ext cx="8628753" cy="52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8ACFD-E615-4FC3-ADD5-88BE2AEF4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90" y="420756"/>
            <a:ext cx="7702206" cy="56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84028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F9A760-47BD-40AE-842F-DFC24FA6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98" y="690562"/>
            <a:ext cx="9933954" cy="58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D6398D-4B46-498E-A1A8-4A3BD6E2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583096"/>
            <a:ext cx="9905999" cy="6056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Азыркы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учурдагы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Кыргызстанда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80ден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ашык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улут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жашайт</a:t>
            </a:r>
            <a:r>
              <a:rPr lang="kk-K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 Ар бир элди , улутту бири-биринен айырмалап, өзгөчөлөп турган нерселер бар. </a:t>
            </a:r>
            <a:br>
              <a:rPr lang="kk-K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Булар – тили, дини, салт-санаасы, үрп – адаты, кулк – мүнөзү.</a:t>
            </a:r>
            <a:br>
              <a:rPr lang="kk-K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kk-K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3E6978-64D2-4635-8A40-6B3CCE74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7" y="926823"/>
            <a:ext cx="10064914" cy="45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EAFE4E-4B60-41BE-B974-3462B838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36" y="747504"/>
            <a:ext cx="10069168" cy="54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92623"/>
      </p:ext>
    </p:extLst>
  </p:cSld>
  <p:clrMapOvr>
    <a:masterClrMapping/>
  </p:clrMapOvr>
  <p:transition spd="slow">
    <p:comb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09E509-D822-40E8-9E3F-B8FA8EA1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58" y="726799"/>
            <a:ext cx="8999883" cy="56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3E1C6-4413-44A8-AC55-6B6B74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65" y="588480"/>
            <a:ext cx="9432857" cy="54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30A59-8D57-413A-B2C8-1BC93B27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94F6C-93BC-403D-8B23-BC926DC3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792141"/>
            <a:ext cx="9705779" cy="545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FBE56DE3-47BF-4665-9379-AE0C3761D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569843"/>
            <a:ext cx="9904412" cy="5592418"/>
          </a:xfrm>
        </p:spPr>
        <p:txBody>
          <a:bodyPr>
            <a:normAutofit fontScale="97500"/>
          </a:bodyPr>
          <a:lstStyle/>
          <a:p>
            <a:pPr algn="ctr"/>
            <a:r>
              <a:rPr lang="kk-K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kk-KZ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Мына ушул түркүн элдердин арасынан кыргыз эли да өзүнүн өзгөчөлүгү менен айырмаланып, миңдеген жылдар бою өз маданиятын, тилин, үрп – адатын, салтын, ырым – жырымдарын, адеп – ыйманын, сый – урматын толуп жаткан эң мыкты касиеттерин сактап келе алды.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455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80545-9A99-408C-8EF7-623C54CB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C397C8-977D-40D8-9E64-1E21FD31EB1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73F27B-523C-4163-94DC-6488F4998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49734-DE5E-42F8-9539-5BB08A641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95A2C8-17BE-4B2D-81C7-42E7854BD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048" y="796361"/>
            <a:ext cx="7841903" cy="52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758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9DF3BA6-98BD-4495-BCBB-C69A57B83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290" y="759327"/>
            <a:ext cx="8029092" cy="53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827</TotalTime>
  <Words>945</Words>
  <Application>Microsoft Office PowerPoint</Application>
  <PresentationFormat>Широкоэкранный</PresentationFormat>
  <Paragraphs>52</Paragraphs>
  <Slides>79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3" baseType="lpstr">
      <vt:lpstr>Arial</vt:lpstr>
      <vt:lpstr>Segoe Print</vt:lpstr>
      <vt:lpstr>Tw Cen MT</vt:lpstr>
      <vt:lpstr>Контур</vt:lpstr>
      <vt:lpstr>   №24 мектеп-гимназия  Бишкек шаары</vt:lpstr>
      <vt:lpstr>Улуусуң, кыргыз эли, нурдан бүткөн,  Сулуусуң, кыргыз жери, ырдан бүткөн</vt:lpstr>
      <vt:lpstr>Кыргызстан</vt:lpstr>
      <vt:lpstr>Кыргыз элинин тарыхы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31-Август Эгемендүүлүк күнү</vt:lpstr>
      <vt:lpstr>Презентация PowerPoint</vt:lpstr>
      <vt:lpstr>Кыргыз Республикасынын Мамлекеттик туусу Кыргыз Республикасынын Мамлекеттик герби</vt:lpstr>
      <vt:lpstr>Презентация PowerPoint</vt:lpstr>
      <vt:lpstr>Презентация PowerPoint</vt:lpstr>
      <vt:lpstr>Кыргыз элинин маданияты</vt:lpstr>
      <vt:lpstr>Презентация PowerPoint</vt:lpstr>
      <vt:lpstr>Презентация PowerPoint</vt:lpstr>
      <vt:lpstr>Презентация PowerPoint</vt:lpstr>
      <vt:lpstr>Кыргыз элинин каада – салттары, үрп-адаттары</vt:lpstr>
      <vt:lpstr>Кыргыз элинин көркөм  кол өнөрчүлүгү</vt:lpstr>
      <vt:lpstr>Презентация PowerPoint</vt:lpstr>
      <vt:lpstr>Презентация PowerPoint</vt:lpstr>
      <vt:lpstr>Презентация PowerPoint</vt:lpstr>
      <vt:lpstr>Кыргыз элинин улуттук музыкалык аспаптары</vt:lpstr>
      <vt:lpstr>Презентация PowerPoint</vt:lpstr>
      <vt:lpstr>Презентация PowerPoint</vt:lpstr>
      <vt:lpstr>Презентация PowerPoint</vt:lpstr>
      <vt:lpstr>Улуттук тамак - аштар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Жаш балдарга арналган каада – салттар </vt:lpstr>
      <vt:lpstr>Презентация PowerPoint</vt:lpstr>
      <vt:lpstr>Презентация PowerPoint</vt:lpstr>
      <vt:lpstr>Презентация PowerPoint</vt:lpstr>
      <vt:lpstr>Презентация PowerPoint</vt:lpstr>
      <vt:lpstr>Бешикке салуу</vt:lpstr>
      <vt:lpstr>Презентация PowerPoint</vt:lpstr>
      <vt:lpstr>Презентация PowerPoint</vt:lpstr>
      <vt:lpstr>Презентация PowerPoint</vt:lpstr>
      <vt:lpstr>Бешик ыры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Улуттук кыргыз оюндары</vt:lpstr>
      <vt:lpstr>Жоолук таштамай</vt:lpstr>
      <vt:lpstr>Беш таш же топ таш</vt:lpstr>
      <vt:lpstr>Жашынбак</vt:lpstr>
      <vt:lpstr>Селкинчек</vt:lpstr>
      <vt:lpstr>Кыз куумай</vt:lpstr>
      <vt:lpstr>Улак тартыш, көкбөрү</vt:lpstr>
      <vt:lpstr>  Аркан тартыш </vt:lpstr>
      <vt:lpstr>Кыргыз элинин оозеки чыгармачылыгы</vt:lpstr>
      <vt:lpstr>«манас» – Кыргыз элинин баатырдык эпосу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47</cp:revision>
  <dcterms:created xsi:type="dcterms:W3CDTF">2021-02-13T14:33:26Z</dcterms:created>
  <dcterms:modified xsi:type="dcterms:W3CDTF">2021-02-15T02:48:38Z</dcterms:modified>
</cp:coreProperties>
</file>