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861-2F00-4FB9-A4F3-B9EB3EF311F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9A7F-2558-4EB7-A67D-822A542F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0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861-2F00-4FB9-A4F3-B9EB3EF311F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9A7F-2558-4EB7-A67D-822A542F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3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861-2F00-4FB9-A4F3-B9EB3EF311F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9A7F-2558-4EB7-A67D-822A542F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2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861-2F00-4FB9-A4F3-B9EB3EF311F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9A7F-2558-4EB7-A67D-822A542F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861-2F00-4FB9-A4F3-B9EB3EF311F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9A7F-2558-4EB7-A67D-822A542F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7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861-2F00-4FB9-A4F3-B9EB3EF311F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9A7F-2558-4EB7-A67D-822A542F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3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861-2F00-4FB9-A4F3-B9EB3EF311F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9A7F-2558-4EB7-A67D-822A542F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0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861-2F00-4FB9-A4F3-B9EB3EF311F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9A7F-2558-4EB7-A67D-822A542F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9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861-2F00-4FB9-A4F3-B9EB3EF311F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9A7F-2558-4EB7-A67D-822A542F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0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861-2F00-4FB9-A4F3-B9EB3EF311F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9A7F-2558-4EB7-A67D-822A542F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4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D861-2F00-4FB9-A4F3-B9EB3EF311F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9A7F-2558-4EB7-A67D-822A542F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D861-2F00-4FB9-A4F3-B9EB3EF311F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89A7F-2558-4EB7-A67D-822A542F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2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4-arR7i4R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8325" y="26331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ПОНИМАНИЕ СЕКСУАЛЬНОГО НАСИЛИЯ В ОТНОШЕНИИ ДЕТЕЙ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1808" y="5512284"/>
            <a:ext cx="9144000" cy="105123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3200" i="1" dirty="0"/>
              <a:t>Определение насилия, виды, ложные представления, последствия и профилактика.</a:t>
            </a:r>
            <a:endParaRPr lang="en-US" sz="3200" i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70079D-7A4B-4823-87A2-6FED52ECD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03188"/>
            <a:ext cx="97726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13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56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Негативные последствия, которые проявляются у взрослых, ставших в детстве жертвами сексуального насилия: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27248"/>
            <a:ext cx="10515600" cy="34035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 Утрата здоровья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Депрессия, попытки суицидов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Проблемы в сексуальных отношениях в будущем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Проблемы с созданием семейных отношений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Алкоголизм и наркомания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Низкая самооценка и нераскрытый личностный потенциал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2D3A6-863F-48E1-B972-F31113925694}"/>
              </a:ext>
            </a:extLst>
          </p:cNvPr>
          <p:cNvSpPr txBox="1"/>
          <p:nvPr/>
        </p:nvSpPr>
        <p:spPr>
          <a:xfrm>
            <a:off x="1272208" y="5407268"/>
            <a:ext cx="9342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dirty="0"/>
              <a:t>Последствия могут быть </a:t>
            </a:r>
            <a:r>
              <a:rPr lang="ru-RU" b="1" dirty="0"/>
              <a:t>кратковременными и длительными</a:t>
            </a:r>
            <a:r>
              <a:rPr lang="ru-RU" dirty="0"/>
              <a:t>, </a:t>
            </a:r>
          </a:p>
          <a:p>
            <a:pPr marL="0" indent="0" algn="ctr">
              <a:buNone/>
            </a:pPr>
            <a:r>
              <a:rPr lang="ru-RU" dirty="0"/>
              <a:t>могут возникать </a:t>
            </a:r>
            <a:r>
              <a:rPr lang="ru-RU" b="1" dirty="0"/>
              <a:t>непосредственно после случившегося</a:t>
            </a:r>
            <a:r>
              <a:rPr lang="ru-RU" dirty="0"/>
              <a:t> или проявляться позже.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9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8F27FF-3DFD-492E-B9A9-D8DDBF8B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Поговорим о сексуальном насилии. </a:t>
            </a:r>
            <a:br>
              <a:rPr lang="ru-RU" b="1" dirty="0">
                <a:solidFill>
                  <a:srgbClr val="0000FF"/>
                </a:solidFill>
              </a:rPr>
            </a:br>
            <a:r>
              <a:rPr lang="ru-RU" b="1" dirty="0">
                <a:solidFill>
                  <a:srgbClr val="0000FF"/>
                </a:solidFill>
              </a:rPr>
              <a:t>Миф или факт? </a:t>
            </a:r>
            <a:br>
              <a:rPr lang="en-US" dirty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167ED5A-6E31-41F0-9808-CBDB0BE35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933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305"/>
          </a:xfrm>
        </p:spPr>
        <p:txBody>
          <a:bodyPr>
            <a:normAutofit fontScale="90000"/>
          </a:bodyPr>
          <a:lstStyle/>
          <a:p>
            <a:br>
              <a:rPr lang="ru-RU" b="1"/>
            </a:br>
            <a:r>
              <a:rPr lang="ru-RU" sz="3600" b="1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ru-RU" sz="3600" b="1" i="1">
                <a:solidFill>
                  <a:schemeClr val="accent6">
                    <a:lumMod val="75000"/>
                  </a:schemeClr>
                </a:solidFill>
              </a:rPr>
              <a:t>Сексуальному насилию со стороны взрослых в основном подвергаются подростки- МИФ.</a:t>
            </a:r>
            <a:b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565031"/>
            <a:ext cx="6178062" cy="4611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Факт</a:t>
            </a:r>
            <a:r>
              <a:rPr lang="ru-RU" b="1" dirty="0"/>
              <a:t> - </a:t>
            </a:r>
            <a:r>
              <a:rPr lang="ru-RU" dirty="0"/>
              <a:t>сексуальное насилие может произойти даже когда ребенок находится в младенческом возрасте. Дети дошкольного возраста также считаются группой риска. По результатам различных исследований, в том числе института Сербского за 2013 год и различных американских исследований, наиболее часто подвергаются насилию дети до 14 лет. </a:t>
            </a:r>
            <a:endParaRPr lang="en-US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9" y="1452046"/>
            <a:ext cx="2769577" cy="4323617"/>
          </a:xfrm>
        </p:spPr>
      </p:pic>
    </p:spTree>
    <p:extLst>
      <p:ext uri="{BB962C8B-B14F-4D97-AF65-F5344CB8AC3E}">
        <p14:creationId xmlns:p14="http://schemas.microsoft.com/office/powerpoint/2010/main" val="2584132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3721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Сексуальное насилие над детьми чаще совершают незнакомцы- МИФ.</a:t>
            </a:r>
            <a:b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94692"/>
            <a:ext cx="5606562" cy="4682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Факт</a:t>
            </a:r>
            <a:r>
              <a:rPr lang="ru-RU" b="1" dirty="0"/>
              <a:t> </a:t>
            </a:r>
            <a:r>
              <a:rPr lang="ru-RU" dirty="0"/>
              <a:t>Дети больше подвергаются риску сексуального насилия со стороны знакомого, близкого окружения, в 75-85% случаев насильником является человек, знакомый ребенку или связанный с ним родственными отношениями. Это может быть и родитель (родной или приемный), и любой родственник, и друг семьи, и сосед. 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4068" y="1582616"/>
            <a:ext cx="5018494" cy="38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0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006"/>
          </a:xfrm>
        </p:spPr>
        <p:txBody>
          <a:bodyPr>
            <a:noAutofit/>
          </a:bodyPr>
          <a:lstStyle/>
          <a:p>
            <a:br>
              <a:rPr lang="ru-RU" sz="3200" b="1" dirty="0"/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3. Дети чаще подвергаются насилию в социально неблагополучных семьях - МИФ</a:t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441938"/>
            <a:ext cx="6090139" cy="4735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Факт - </a:t>
            </a:r>
            <a:r>
              <a:rPr lang="ru-RU" dirty="0"/>
              <a:t>В действительности оно может произойти в любой семье, в том числе благополучной. насилие в семье не ограничивается определенными социальными группами или слоями населения. Оно может присутствовать в семьях с высоким уровнем образования и доходов. Внешнее благополучие семьи не является гарантией безопасности ребенка. Не семья, а конкретные люди совершают насилие над детьми.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75" y="1767254"/>
            <a:ext cx="4871346" cy="3648808"/>
          </a:xfrm>
        </p:spPr>
      </p:pic>
    </p:spTree>
    <p:extLst>
      <p:ext uri="{BB962C8B-B14F-4D97-AF65-F5344CB8AC3E}">
        <p14:creationId xmlns:p14="http://schemas.microsoft.com/office/powerpoint/2010/main" val="3498274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4977"/>
            <a:ext cx="10515600" cy="1186961"/>
          </a:xfrm>
        </p:spPr>
        <p:txBody>
          <a:bodyPr>
            <a:noAutofit/>
          </a:bodyPr>
          <a:lstStyle/>
          <a:p>
            <a:br>
              <a:rPr lang="ru-RU" sz="3200" dirty="0"/>
            </a:br>
            <a:r>
              <a:rPr lang="ru-RU" sz="3200" dirty="0"/>
              <a:t>4. </a:t>
            </a:r>
            <a:r>
              <a:rPr lang="ru-RU" sz="3200" b="1" dirty="0"/>
              <a:t>Насильников детей легко распознать. Растлением детей занимаются изверги или безумные, психические больные люди - МИФ.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73823"/>
            <a:ext cx="5879123" cy="5081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Факт </a:t>
            </a:r>
            <a:r>
              <a:rPr lang="ru-RU" dirty="0"/>
              <a:t>- В действительности во многих случаях насилие совершают люди, скрывающие свое истинное лицо под маской «хорошего и нормального» человека. </a:t>
            </a:r>
          </a:p>
          <a:p>
            <a:pPr marL="0" indent="0">
              <a:buNone/>
            </a:pPr>
            <a:r>
              <a:rPr lang="ru-RU" dirty="0"/>
              <a:t>Насильником большинство людей склонны представлять бомжа, алкоголика в грязной одежде. В реальности они могут быть на вид обычными и даже респектабельными людьми. 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95" y="2268415"/>
            <a:ext cx="5148264" cy="2892670"/>
          </a:xfrm>
        </p:spPr>
      </p:pic>
    </p:spTree>
    <p:extLst>
      <p:ext uri="{BB962C8B-B14F-4D97-AF65-F5344CB8AC3E}">
        <p14:creationId xmlns:p14="http://schemas.microsoft.com/office/powerpoint/2010/main" val="2248890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3769"/>
            <a:ext cx="10515600" cy="1283677"/>
          </a:xfrm>
        </p:spPr>
        <p:txBody>
          <a:bodyPr>
            <a:noAutofit/>
          </a:bodyPr>
          <a:lstStyle/>
          <a:p>
            <a:br>
              <a:rPr lang="ru-RU" sz="3200" b="1" dirty="0"/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5. У детей богатое воображение, они о многом фантазируют, поэтому могут просто выдумывать о сексуальном насилии - МИФ. </a:t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73197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Факт</a:t>
            </a:r>
            <a:r>
              <a:rPr lang="ru-RU" dirty="0"/>
              <a:t> - Способности к фантазиям у детей не означают, что они фантазируют о сексуальных надругательствах. Для воображения на эту тему большинство детей не имеют достаточного уровня знаний о взрослой сексуальности. Особенно дети дошкольного, младшего и среднего школьного возраста, как правило, не знают всех особенностей физиологии человека, интимных отношений, чтобы в подробностях описать процесс сексуального контакта или домогательства. Если ребенок не имел собственного сексуального опыта, он не может фантазировать о сексуальных отношениях достаточно подробно.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09" y="2206869"/>
            <a:ext cx="4417295" cy="2778369"/>
          </a:xfrm>
        </p:spPr>
      </p:pic>
    </p:spTree>
    <p:extLst>
      <p:ext uri="{BB962C8B-B14F-4D97-AF65-F5344CB8AC3E}">
        <p14:creationId xmlns:p14="http://schemas.microsoft.com/office/powerpoint/2010/main" val="2166085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198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. Сексуальное насилие совершается только над девочками. 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274885"/>
            <a:ext cx="6134101" cy="49020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Реальность</a:t>
            </a:r>
            <a:r>
              <a:rPr lang="ru-RU" dirty="0"/>
              <a:t>. Статистика случаев сексуального насилия показывает, что девочки чаще, чем мальчики, подвергаются насилию. Однако значительное число мальчиков также являются жертвами насилия. У мальчиков труднее выявить сексуальное насилие. Чаще это связано с тем, что мальчики боятся «клейма» или стесняются признавать факт сексуального насилия. Здесь не последнюю роль играет свойственная нашему обществу гетеросексуальная культура, страх стать «опущенным». Частота преступлений в отношении девочек выше, поэтому родители меньше обращают внимание на мальчиков.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77" y="1811215"/>
            <a:ext cx="4743283" cy="3156439"/>
          </a:xfrm>
        </p:spPr>
      </p:pic>
    </p:spTree>
    <p:extLst>
      <p:ext uri="{BB962C8B-B14F-4D97-AF65-F5344CB8AC3E}">
        <p14:creationId xmlns:p14="http://schemas.microsoft.com/office/powerpoint/2010/main" val="1865222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78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Общие последствия сексуального насилия в отношении детей: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90346"/>
            <a:ext cx="10515600" cy="3464169"/>
          </a:xfrm>
        </p:spPr>
        <p:txBody>
          <a:bodyPr/>
          <a:lstStyle/>
          <a:p>
            <a:r>
              <a:rPr lang="ru-RU" b="1" dirty="0"/>
              <a:t>Нарушение физического развития.</a:t>
            </a:r>
            <a:r>
              <a:rPr lang="ru-RU" dirty="0"/>
              <a:t> </a:t>
            </a:r>
          </a:p>
          <a:p>
            <a:r>
              <a:rPr lang="ru-RU" b="1" dirty="0"/>
              <a:t>Нарушение психического и эмоционального развития.</a:t>
            </a:r>
          </a:p>
          <a:p>
            <a:r>
              <a:rPr lang="ru-RU" b="1" dirty="0"/>
              <a:t>Снижение самооценки </a:t>
            </a:r>
          </a:p>
          <a:p>
            <a:r>
              <a:rPr lang="ru-RU" b="1" dirty="0"/>
              <a:t>Нарушение интеллектуального развития.</a:t>
            </a:r>
            <a:r>
              <a:rPr lang="ru-RU" dirty="0"/>
              <a:t> </a:t>
            </a:r>
          </a:p>
          <a:p>
            <a:r>
              <a:rPr lang="ru-RU" b="1" dirty="0"/>
              <a:t>Проблемы с социализацией.</a:t>
            </a:r>
            <a:r>
              <a:rPr lang="ru-RU" dirty="0"/>
              <a:t> </a:t>
            </a:r>
          </a:p>
          <a:p>
            <a:r>
              <a:rPr lang="ru-RU" b="1" dirty="0"/>
              <a:t>П</a:t>
            </a:r>
            <a:r>
              <a:rPr lang="en-US" b="1" dirty="0" err="1"/>
              <a:t>сихологическая</a:t>
            </a:r>
            <a:r>
              <a:rPr lang="en-US" b="1" dirty="0"/>
              <a:t> </a:t>
            </a:r>
            <a:r>
              <a:rPr lang="en-US" b="1" dirty="0" err="1"/>
              <a:t>травма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0316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793631"/>
            <a:ext cx="10515600" cy="2954215"/>
          </a:xfrm>
        </p:spPr>
        <p:txBody>
          <a:bodyPr>
            <a:normAutofit/>
          </a:bodyPr>
          <a:lstStyle/>
          <a:p>
            <a:r>
              <a:rPr lang="ky-KG" sz="7200" b="1" dirty="0">
                <a:solidFill>
                  <a:srgbClr val="0070C0"/>
                </a:solidFill>
              </a:rPr>
              <a:t>Благодарим за внимание!</a:t>
            </a:r>
            <a:endParaRPr lang="en-US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3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>
            <a:spLocks noGrp="1"/>
          </p:cNvSpPr>
          <p:nvPr>
            <p:ph idx="1"/>
          </p:nvPr>
        </p:nvSpPr>
        <p:spPr>
          <a:xfrm>
            <a:off x="838200" y="641350"/>
            <a:ext cx="10515600" cy="5535613"/>
          </a:xfrm>
        </p:spPr>
        <p:txBody>
          <a:bodyPr>
            <a:normAutofit fontScale="97500" lnSpcReduction="10000"/>
          </a:bodyPr>
          <a:lstStyle/>
          <a:p>
            <a:pPr marL="0" indent="0">
              <a:buNone/>
            </a:pPr>
            <a:r>
              <a:rPr lang="ru-RU" sz="2900" b="1" i="1" dirty="0">
                <a:solidFill>
                  <a:srgbClr val="0000FF"/>
                </a:solidFill>
              </a:rPr>
              <a:t>Всемирная организация здравоохранения (ВОЗ) описывает сексуальное насилие над детьми как </a:t>
            </a:r>
          </a:p>
          <a:p>
            <a:pPr marL="0" indent="0">
              <a:buNone/>
            </a:pPr>
            <a:r>
              <a:rPr lang="ru-RU" sz="2900" dirty="0"/>
              <a:t>вовлечение ребенка в сексуальную активность, значение которой он полностью не осознает, на которую не может дать информированного согласия, к которой не подготовлен уровнем своего развития, и которая нарушает законы и социальные табу общества. </a:t>
            </a:r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900" dirty="0"/>
              <a:t>Сексуальное насилие наносит </a:t>
            </a:r>
            <a:r>
              <a:rPr lang="ru-RU" sz="2900" b="1" dirty="0"/>
              <a:t>сексуальный, физический, психологический вред. </a:t>
            </a:r>
          </a:p>
          <a:p>
            <a:pPr marL="0" indent="0">
              <a:buNone/>
            </a:pPr>
            <a:endParaRPr lang="ru-RU" sz="2900" b="1" dirty="0"/>
          </a:p>
          <a:p>
            <a:pPr marL="0" indent="0">
              <a:buNone/>
            </a:pPr>
            <a:r>
              <a:rPr lang="ru-RU" sz="2900" b="1" dirty="0"/>
              <a:t>Без оказания помощи и реабилитации </a:t>
            </a:r>
            <a:r>
              <a:rPr lang="ru-RU" sz="2900" dirty="0"/>
              <a:t>сексуальное насилия может оказать негативное влияние на всю последующую жизнь ребенка.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2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782515"/>
            <a:ext cx="5181600" cy="5394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Сексуальное насилие над ребенком</a:t>
            </a:r>
            <a:r>
              <a:rPr lang="en-US" b="1" dirty="0"/>
              <a:t> </a:t>
            </a:r>
            <a:r>
              <a:rPr lang="ru-RU" b="1" dirty="0"/>
              <a:t>— </a:t>
            </a:r>
            <a:r>
              <a:rPr lang="ru-RU" dirty="0"/>
              <a:t>преднамеренное манипулирование ребенком как сексуальным объектом, приводящее к вовлечению ребенка в сексуальные действия, при котором взрослый или старший подросток использует ребёнка с целью получения сексуального удовлетворения или какой-либо иной выгоды.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8462" y="996729"/>
            <a:ext cx="4630330" cy="45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6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652"/>
          </a:xfrm>
        </p:spPr>
        <p:txBody>
          <a:bodyPr>
            <a:normAutofit fontScale="90000"/>
          </a:bodyPr>
          <a:lstStyle/>
          <a:p>
            <a:r>
              <a:rPr lang="ru-RU" dirty="0"/>
              <a:t>К данному виду насилия относятся: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186962"/>
            <a:ext cx="10515600" cy="511712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половой акт с ребенком, в том числе инцест  (половая связь между близкими кровными родственниками)</a:t>
            </a:r>
            <a:endParaRPr lang="en-US" dirty="0"/>
          </a:p>
          <a:p>
            <a:pPr lvl="0"/>
            <a:r>
              <a:rPr lang="ru-RU" dirty="0"/>
              <a:t>мануальный, оральный, генитальный или любой другой телесный контакт с половыми органами ребенка;</a:t>
            </a:r>
            <a:endParaRPr lang="en-US" dirty="0"/>
          </a:p>
          <a:p>
            <a:pPr lvl="0"/>
            <a:r>
              <a:rPr lang="ru-RU" dirty="0"/>
              <a:t>введение предметов в половые органы ребенка;</a:t>
            </a:r>
            <a:endParaRPr lang="en-US" dirty="0"/>
          </a:p>
          <a:p>
            <a:pPr lvl="0"/>
            <a:r>
              <a:rPr lang="ru-RU" dirty="0"/>
              <a:t>сексуальная эксплуатация ребенка для порнографических целей или вовлечение в проституцию;</a:t>
            </a:r>
            <a:endParaRPr lang="en-US" dirty="0"/>
          </a:p>
          <a:p>
            <a:pPr lvl="0"/>
            <a:r>
              <a:rPr lang="ru-RU" dirty="0"/>
              <a:t>демонстрация эротических или порнографических материалов с целью сексуальной стимуляции ребенка;</a:t>
            </a:r>
            <a:endParaRPr lang="en-US" dirty="0"/>
          </a:p>
          <a:p>
            <a:pPr lvl="0"/>
            <a:r>
              <a:rPr lang="ru-RU" dirty="0"/>
              <a:t>совершение полового акта в присутствии ребенка;</a:t>
            </a:r>
            <a:endParaRPr lang="en-US" dirty="0"/>
          </a:p>
          <a:p>
            <a:r>
              <a:rPr lang="ru-RU" dirty="0"/>
              <a:t>демонстрация обнаженных гениталий, груди или ягодиц ребенку (эксгибиционизм);</a:t>
            </a:r>
            <a:endParaRPr lang="en-US" dirty="0"/>
          </a:p>
          <a:p>
            <a:r>
              <a:rPr lang="ru-RU" dirty="0"/>
              <a:t>подглядывание за ребенком во время совершения им интимных процедур (вуайеризм), а также принуждение ребенка к раздеванию.</a:t>
            </a:r>
          </a:p>
          <a:p>
            <a:r>
              <a:rPr lang="ru-RU" dirty="0"/>
              <a:t>Вовлечение ребенка в порнобизнес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0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053"/>
            <a:ext cx="10515600" cy="1250929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4000" b="1" dirty="0">
                <a:solidFill>
                  <a:srgbClr val="0000FF"/>
                </a:solidFill>
              </a:rPr>
              <a:t>Детские браки и ала-</a:t>
            </a:r>
            <a:r>
              <a:rPr lang="ru-RU" sz="4000" b="1" dirty="0" err="1">
                <a:solidFill>
                  <a:srgbClr val="0000FF"/>
                </a:solidFill>
              </a:rPr>
              <a:t>качуу</a:t>
            </a:r>
            <a:r>
              <a:rPr lang="ru-RU" sz="4000" b="1" dirty="0">
                <a:solidFill>
                  <a:srgbClr val="0000FF"/>
                </a:solidFill>
              </a:rPr>
              <a:t>  – сексуальное, психологическое, физическое насилие над детьми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9530"/>
            <a:ext cx="10515600" cy="4787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Согласно данным МИКО 2018 года в Кыргызстане насчитывается 6 тысяч девочек, которые были выданы замуж до 15 лет, и более 160 тысяч девочек, которые стали женами до 18 лет.</a:t>
            </a:r>
          </a:p>
          <a:p>
            <a:pPr marL="0" indent="0">
              <a:buNone/>
            </a:pPr>
            <a:r>
              <a:rPr lang="ru-RU" sz="3200" dirty="0"/>
              <a:t>Фонд народонаселения ООН сообщает, что в 2015 году 3,5 млн. детей, большинство из которых были девочки, вступили в брак, прежде чем им исполнилось 18 лет. 4,4 млн. из них вышли замуж, прежде чем им исполнилось 15 лет.</a:t>
            </a:r>
            <a:endParaRPr lang="en-US" sz="3200" dirty="0"/>
          </a:p>
          <a:p>
            <a:pPr marL="0" indent="0">
              <a:buNone/>
            </a:pPr>
            <a:r>
              <a:rPr lang="ru-RU" sz="3200" dirty="0"/>
              <a:t>Каждый день в мире заключается около 37 тыс. детских браков.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353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Демонстрация видео «Ранние браки в Кыргызстане»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</a:t>
            </a:r>
            <a:r>
              <a:rPr lang="en-US" u="sng" dirty="0">
                <a:hlinkClick r:id="rId2"/>
              </a:rPr>
              <a:t>www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youtube</a:t>
            </a:r>
            <a:r>
              <a:rPr lang="ru-RU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com</a:t>
            </a:r>
            <a:r>
              <a:rPr lang="ru-RU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watch</a:t>
            </a:r>
            <a:r>
              <a:rPr lang="ru-RU" u="sng" dirty="0">
                <a:hlinkClick r:id="rId2"/>
              </a:rPr>
              <a:t>?</a:t>
            </a:r>
            <a:r>
              <a:rPr lang="en-US" u="sng" dirty="0">
                <a:hlinkClick r:id="rId2"/>
              </a:rPr>
              <a:t>v</a:t>
            </a:r>
            <a:r>
              <a:rPr lang="ru-RU" u="sng" dirty="0">
                <a:hlinkClick r:id="rId2"/>
              </a:rPr>
              <a:t>=</a:t>
            </a:r>
            <a:r>
              <a:rPr lang="en-US" u="sng" dirty="0">
                <a:hlinkClick r:id="rId2"/>
              </a:rPr>
              <a:t>W</a:t>
            </a:r>
            <a:r>
              <a:rPr lang="ru-RU" u="sng" dirty="0">
                <a:hlinkClick r:id="rId2"/>
              </a:rPr>
              <a:t>4-</a:t>
            </a:r>
            <a:r>
              <a:rPr lang="en-US" u="sng" dirty="0" err="1">
                <a:hlinkClick r:id="rId2"/>
              </a:rPr>
              <a:t>arR</a:t>
            </a:r>
            <a:r>
              <a:rPr lang="ru-RU" u="sng" dirty="0">
                <a:hlinkClick r:id="rId2"/>
              </a:rPr>
              <a:t>7</a:t>
            </a:r>
            <a:r>
              <a:rPr lang="en-US" u="sng" dirty="0" err="1">
                <a:hlinkClick r:id="rId2"/>
              </a:rPr>
              <a:t>i</a:t>
            </a:r>
            <a:r>
              <a:rPr lang="ru-RU" u="sng" dirty="0">
                <a:hlinkClick r:id="rId2"/>
              </a:rPr>
              <a:t>4</a:t>
            </a:r>
            <a:r>
              <a:rPr lang="en-US" u="sng" dirty="0">
                <a:hlinkClick r:id="rId2"/>
              </a:rPr>
              <a:t>RY</a:t>
            </a:r>
            <a:endParaRPr lang="ru-RU" u="sng" dirty="0"/>
          </a:p>
          <a:p>
            <a:pPr marL="0" indent="0">
              <a:buNone/>
            </a:pP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3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747346"/>
            <a:ext cx="5181600" cy="5429617"/>
          </a:xfrm>
        </p:spPr>
        <p:txBody>
          <a:bodyPr/>
          <a:lstStyle/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Согласно исследованиям Минобразования и науки Кыргызстана, </a:t>
            </a:r>
            <a:r>
              <a:rPr lang="ru-RU" sz="3200" b="1" dirty="0"/>
              <a:t>замужние девочки в большинстве случаев прекращают занятия в школе и чаще всего уже никогда не возобновляют учебу.</a:t>
            </a:r>
            <a:endParaRPr lang="en-US" sz="32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F32A926-A161-497D-9EA4-C490D6CCB8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1"/>
          <a:stretch/>
        </p:blipFill>
        <p:spPr>
          <a:xfrm>
            <a:off x="6320841" y="1098616"/>
            <a:ext cx="5496785" cy="4727075"/>
          </a:xfrm>
        </p:spPr>
      </p:pic>
    </p:spTree>
    <p:extLst>
      <p:ext uri="{BB962C8B-B14F-4D97-AF65-F5344CB8AC3E}">
        <p14:creationId xmlns:p14="http://schemas.microsoft.com/office/powerpoint/2010/main" val="177643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Детские браки - общемировая трагедия.</a:t>
            </a:r>
            <a:br>
              <a:rPr lang="en-US" b="1" dirty="0">
                <a:solidFill>
                  <a:srgbClr val="0000FF"/>
                </a:solidFill>
                <a:effectLst/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283677"/>
            <a:ext cx="10515600" cy="489328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Еще одно следствие детских браков - </a:t>
            </a:r>
            <a:r>
              <a:rPr lang="ru-RU" sz="3200" b="1" dirty="0"/>
              <a:t>угрозы для здоровья девочек и их потомства.</a:t>
            </a:r>
            <a:endParaRPr lang="en-US" sz="3200" dirty="0">
              <a:effectLst/>
            </a:endParaRPr>
          </a:p>
          <a:p>
            <a:pPr marL="0" indent="0">
              <a:buNone/>
            </a:pPr>
            <a:r>
              <a:rPr lang="ru-RU" sz="3200" dirty="0"/>
              <a:t>К тому же у женщин до 20 лет в Кыргызстане показатели смертности новорожденных в два раза выше, чем в категории женщин от 20 до 30 лет.</a:t>
            </a:r>
            <a:endParaRPr lang="en-US" sz="3200" dirty="0">
              <a:effectLst/>
            </a:endParaRPr>
          </a:p>
          <a:p>
            <a:pPr marL="0" indent="0">
              <a:buNone/>
            </a:pPr>
            <a:r>
              <a:rPr lang="ru-RU" sz="3200" dirty="0"/>
              <a:t>В итоге несовершеннолетние жены зачастую не могут полностью реализовать свой ментальный, физический и репродуктивный потенциал.</a:t>
            </a:r>
            <a:endParaRPr lang="en-US" sz="32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7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47947" y="667324"/>
            <a:ext cx="3786809" cy="5324109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В 45% детских браков, решение о браке было принято родителями. </a:t>
            </a:r>
            <a:endParaRPr lang="en-US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Необходимо работать как с детьми, так и с их родителями.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03A409A-5AFA-44C3-ADCD-4DAB54157A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1051" y="879359"/>
            <a:ext cx="6465767" cy="431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82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824</Words>
  <Application>Microsoft Office PowerPoint</Application>
  <PresentationFormat>Широкоэкранный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Тема Office</vt:lpstr>
      <vt:lpstr>ПОНИМАНИЕ СЕКСУАЛЬНОГО НАСИЛИЯ В ОТНОШЕНИИ ДЕТЕЙ</vt:lpstr>
      <vt:lpstr>Презентация PowerPoint</vt:lpstr>
      <vt:lpstr>Презентация PowerPoint</vt:lpstr>
      <vt:lpstr>К данному виду насилия относятся:</vt:lpstr>
      <vt:lpstr> Детские браки и ала-качуу  – сексуальное, психологическое, физическое насилие над детьми</vt:lpstr>
      <vt:lpstr>Презентация PowerPoint</vt:lpstr>
      <vt:lpstr>Презентация PowerPoint</vt:lpstr>
      <vt:lpstr>Детские браки - общемировая трагедия. </vt:lpstr>
      <vt:lpstr>Презентация PowerPoint</vt:lpstr>
      <vt:lpstr>Негативные последствия, которые проявляются у взрослых, ставших в детстве жертвами сексуального насилия:</vt:lpstr>
      <vt:lpstr>Поговорим о сексуальном насилии.  Миф или факт?  </vt:lpstr>
      <vt:lpstr> 1. Сексуальному насилию со стороны взрослых в основном подвергаются подростки- МИФ. </vt:lpstr>
      <vt:lpstr> 2. Сексуальное насилие над детьми чаще совершают незнакомцы- МИФ. </vt:lpstr>
      <vt:lpstr> 3. Дети чаще подвергаются насилию в социально неблагополучных семьях - МИФ </vt:lpstr>
      <vt:lpstr> 4. Насильников детей легко распознать. Растлением детей занимаются изверги или безумные, психические больные люди - МИФ. </vt:lpstr>
      <vt:lpstr> 5. У детей богатое воображение, они о многом фантазируют, поэтому могут просто выдумывать о сексуальном насилии - МИФ.  </vt:lpstr>
      <vt:lpstr> 6. Сексуальное насилие совершается только над девочками.  </vt:lpstr>
      <vt:lpstr>Общие последствия сексуального насилия в отношении детей:</vt:lpstr>
      <vt:lpstr>Благодарим за внимание!</vt:lpstr>
    </vt:vector>
  </TitlesOfParts>
  <Company>SOS Kyrgyzstan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ПОНИМАНИЕ СЕКСУАЛЬНОГО НАСИЛИЯ В ОТНОШЕНИИ ДЕТЕЙ</dc:title>
  <dc:creator>Windows User</dc:creator>
  <cp:lastModifiedBy>Evgeniya Karpovich</cp:lastModifiedBy>
  <cp:revision>34</cp:revision>
  <dcterms:created xsi:type="dcterms:W3CDTF">2020-08-03T07:11:44Z</dcterms:created>
  <dcterms:modified xsi:type="dcterms:W3CDTF">2020-08-15T05:12:33Z</dcterms:modified>
</cp:coreProperties>
</file>