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9" r:id="rId7"/>
    <p:sldId id="260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kc.k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college.krsu.edu.k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ao.web.k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at.edu.kg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collegebtak.wixsite.com/bishkek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svyaz.el.kg/?page_id=129" TargetMode="External"/><Relationship Id="rId2" Type="http://schemas.openxmlformats.org/officeDocument/2006/relationships/hyperlink" Target="http://okuu.kg/bishkekskiy-kolledzh-telekommunikatsiy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a.k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bkams.k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Моя карье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0"/>
            <a:ext cx="4691062" cy="531495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00040" y="3235333"/>
            <a:ext cx="10472739" cy="685800"/>
          </a:xfrm>
        </p:spPr>
        <p:txBody>
          <a:bodyPr>
            <a:noAutofit/>
          </a:bodyPr>
          <a:lstStyle/>
          <a:p>
            <a:pPr algn="ctr"/>
            <a:endParaRPr lang="ru-RU" sz="3200" b="1" i="1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КЫШТОБАЕВА 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НАЗГУЛЬ ДЖАМАЛБЕКОВНА</a:t>
            </a:r>
          </a:p>
          <a:p>
            <a:pPr algn="ctr"/>
            <a:r>
              <a:rPr lang="ru-RU" sz="3200" b="1" i="1" dirty="0">
                <a:solidFill>
                  <a:srgbClr val="C00000"/>
                </a:solidFill>
                <a:latin typeface="Book Antiqua" panose="02040602050305030304" pitchFamily="18" charset="0"/>
              </a:rPr>
              <a:t>ПСИХОЛОГ ШГ №24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71514" y="1803405"/>
            <a:ext cx="6986586" cy="1825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КУДА ПОЙТИ УЧИТЬСЯ?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75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286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  <a:latin typeface="Cambria" panose="02040503050406030204" pitchFamily="18" charset="0"/>
                <a:cs typeface="Calibri Light" panose="020F0302020204030204" pitchFamily="34" charset="0"/>
              </a:rPr>
              <a:t/>
            </a:r>
            <a:br>
              <a:rPr lang="ru-RU" sz="3200" dirty="0" smtClean="0">
                <a:solidFill>
                  <a:schemeClr val="accent2"/>
                </a:solidFill>
                <a:latin typeface="Cambria" panose="02040503050406030204" pitchFamily="18" charset="0"/>
                <a:cs typeface="Calibri Light" panose="020F0302020204030204" pitchFamily="34" charset="0"/>
              </a:rPr>
            </a:br>
            <a:r>
              <a:rPr lang="ru-RU" sz="3200" b="1" dirty="0" smtClean="0">
                <a:solidFill>
                  <a:schemeClr val="accent2"/>
                </a:solidFill>
                <a:latin typeface="Cambria" panose="02040503050406030204" pitchFamily="18" charset="0"/>
                <a:cs typeface="Calibri Light" panose="020F0302020204030204" pitchFamily="34" charset="0"/>
              </a:rPr>
              <a:t>БТК</a:t>
            </a:r>
            <a:r>
              <a:rPr lang="ru-RU" sz="3200" dirty="0" smtClean="0">
                <a:solidFill>
                  <a:schemeClr val="accent2"/>
                </a:solidFill>
                <a:latin typeface="Cambria" panose="02040503050406030204" pitchFamily="18" charset="0"/>
                <a:cs typeface="Calibri Light" panose="020F0302020204030204" pitchFamily="34" charset="0"/>
              </a:rPr>
              <a:t> </a:t>
            </a:r>
            <a:r>
              <a:rPr lang="ru-RU" sz="3200" dirty="0">
                <a:solidFill>
                  <a:schemeClr val="accent2"/>
                </a:solidFill>
                <a:latin typeface="Cambria" panose="02040503050406030204" pitchFamily="18" charset="0"/>
                <a:cs typeface="Calibri Light" panose="020F0302020204030204" pitchFamily="34" charset="0"/>
              </a:rPr>
              <a:t>– </a:t>
            </a:r>
            <a:r>
              <a:rPr lang="ru-RU" sz="3200" dirty="0" err="1">
                <a:solidFill>
                  <a:schemeClr val="accent2"/>
                </a:solidFill>
                <a:latin typeface="Cambria" panose="02040503050406030204" pitchFamily="18" charset="0"/>
                <a:cs typeface="Calibri Light" panose="020F0302020204030204" pitchFamily="34" charset="0"/>
              </a:rPr>
              <a:t>Бишкекский</a:t>
            </a:r>
            <a:r>
              <a:rPr lang="ru-RU" sz="3200" dirty="0">
                <a:solidFill>
                  <a:schemeClr val="accent2"/>
                </a:solidFill>
                <a:latin typeface="Cambria" panose="02040503050406030204" pitchFamily="18" charset="0"/>
                <a:cs typeface="Calibri Light" panose="020F0302020204030204" pitchFamily="34" charset="0"/>
              </a:rPr>
              <a:t> технический колледж.</a:t>
            </a:r>
            <a:br>
              <a:rPr lang="ru-RU" sz="3200" dirty="0">
                <a:solidFill>
                  <a:schemeClr val="accent2"/>
                </a:solidFill>
                <a:latin typeface="Cambria" panose="02040503050406030204" pitchFamily="18" charset="0"/>
                <a:cs typeface="Calibri Light" panose="020F0302020204030204" pitchFamily="34" charset="0"/>
              </a:rPr>
            </a:br>
            <a:endParaRPr lang="ru-RU" sz="3200" dirty="0">
              <a:solidFill>
                <a:schemeClr val="accent2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28663"/>
            <a:ext cx="12192000" cy="612933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Направление: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1. «Экономика и бухгалтерский учет».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2. «Открытые горные работы»/ Квалификация: техник по горным работам. 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Специальность</a:t>
            </a:r>
            <a:r>
              <a:rPr lang="ru-RU" sz="1600" dirty="0" smtClean="0">
                <a:solidFill>
                  <a:srgbClr val="002060"/>
                </a:solidFill>
              </a:rPr>
              <a:t>: горнорабочий разреза, слесарь - техник.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3. «Электроснабжение (по отраслям)».</a:t>
            </a:r>
            <a:r>
              <a:rPr lang="ru-RU" sz="1600" b="1" dirty="0" smtClean="0">
                <a:solidFill>
                  <a:srgbClr val="002060"/>
                </a:solidFill>
              </a:rPr>
              <a:t> Специальность</a:t>
            </a:r>
            <a:r>
              <a:rPr lang="ru-RU" sz="1600" dirty="0" smtClean="0">
                <a:solidFill>
                  <a:srgbClr val="002060"/>
                </a:solidFill>
              </a:rPr>
              <a:t>: техник-электрик, электромонтер контактной сети,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электромонтер: по обслуживанию подстанций, по ремонту и монтажу кабельных   линий.  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4. « Автоматизированные системы обработки информации и управления».  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5.“Технология </a:t>
            </a:r>
            <a:r>
              <a:rPr lang="ru-RU" sz="1600" dirty="0">
                <a:solidFill>
                  <a:srgbClr val="002060"/>
                </a:solidFill>
              </a:rPr>
              <a:t>машиностроения”;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6.“Сварочное </a:t>
            </a:r>
            <a:r>
              <a:rPr lang="ru-RU" sz="1600" dirty="0">
                <a:solidFill>
                  <a:srgbClr val="002060"/>
                </a:solidFill>
              </a:rPr>
              <a:t>производство”;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7.“Программное </a:t>
            </a:r>
            <a:r>
              <a:rPr lang="ru-RU" sz="1600" dirty="0">
                <a:solidFill>
                  <a:srgbClr val="002060"/>
                </a:solidFill>
              </a:rPr>
              <a:t>обеспечение вычислительной техники и автоматизированных систем</a:t>
            </a:r>
            <a:r>
              <a:rPr lang="ru-RU" sz="1600" dirty="0" smtClean="0">
                <a:solidFill>
                  <a:srgbClr val="002060"/>
                </a:solidFill>
              </a:rPr>
              <a:t>”.</a:t>
            </a:r>
            <a:endParaRPr lang="ru-RU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8.“Техническое </a:t>
            </a:r>
            <a:r>
              <a:rPr lang="ru-RU" sz="1600" dirty="0">
                <a:solidFill>
                  <a:srgbClr val="002060"/>
                </a:solidFill>
              </a:rPr>
              <a:t>обслуживание средств вычислительной техники и компьютерных сетей”.       </a:t>
            </a:r>
            <a:endParaRPr lang="ru-RU" sz="1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Срок обучения</a:t>
            </a:r>
            <a:r>
              <a:rPr lang="ru-RU" sz="1600" dirty="0" smtClean="0">
                <a:solidFill>
                  <a:srgbClr val="002060"/>
                </a:solidFill>
              </a:rPr>
              <a:t>: на базе 9 классов 2 года 10 месяцев.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                             на базе 11 классов 1 год 10 месяцев.                                                                         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91287" y="4629150"/>
            <a:ext cx="3629025" cy="20716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Адрес: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</a:p>
          <a:p>
            <a:pPr fontAlgn="base"/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г.Бишкек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</a:rPr>
              <a:t>- Свердловский район</a:t>
            </a:r>
          </a:p>
          <a:p>
            <a:pPr fontAlgn="base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</a:rPr>
              <a:t>720040, пр-т Чуй 215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Телефон:</a:t>
            </a:r>
            <a:r>
              <a:rPr lang="ru-RU" dirty="0" smtClean="0">
                <a:solidFill>
                  <a:srgbClr val="002060"/>
                </a:solidFill>
              </a:rPr>
              <a:t> (+</a:t>
            </a:r>
            <a:r>
              <a:rPr lang="ru-RU" dirty="0">
                <a:solidFill>
                  <a:srgbClr val="002060"/>
                </a:solidFill>
              </a:rPr>
              <a:t>996 312) 61 09 42;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                 (+</a:t>
            </a:r>
            <a:r>
              <a:rPr lang="ru-RU" dirty="0">
                <a:solidFill>
                  <a:srgbClr val="002060"/>
                </a:solidFill>
              </a:rPr>
              <a:t>996 312) 61 29 </a:t>
            </a:r>
            <a:r>
              <a:rPr lang="ru-RU" dirty="0" smtClean="0">
                <a:solidFill>
                  <a:srgbClr val="002060"/>
                </a:solidFill>
              </a:rPr>
              <a:t>04;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Сайт: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www.</a:t>
            </a:r>
            <a:r>
              <a:rPr lang="ru-RU" dirty="0" smtClean="0">
                <a:solidFill>
                  <a:srgbClr val="002060"/>
                </a:solidFill>
              </a:rPr>
              <a:t>btk.kg.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Эл. </a:t>
            </a:r>
            <a:r>
              <a:rPr lang="ru-RU" b="1" dirty="0" smtClean="0">
                <a:solidFill>
                  <a:srgbClr val="002060"/>
                </a:solidFill>
              </a:rPr>
              <a:t>почта: </a:t>
            </a:r>
            <a:r>
              <a:rPr lang="ru-RU" dirty="0" smtClean="0">
                <a:solidFill>
                  <a:srgbClr val="002060"/>
                </a:solidFill>
              </a:rPr>
              <a:t>btk@btk.kg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580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30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ru-RU" sz="3100" b="1" cap="none" dirty="0" smtClean="0">
                <a:solidFill>
                  <a:schemeClr val="accent1"/>
                </a:solidFill>
                <a:latin typeface="Cambria" panose="02040503050406030204" pitchFamily="18" charset="0"/>
                <a:cs typeface="Calibri Light" panose="020F0302020204030204" pitchFamily="34" charset="0"/>
              </a:rPr>
              <a:t>АТК</a:t>
            </a:r>
            <a:r>
              <a:rPr lang="ru-RU" sz="2800" b="1" cap="none" dirty="0" smtClean="0">
                <a:solidFill>
                  <a:schemeClr val="accent1"/>
                </a:solidFill>
                <a:latin typeface="Cambria" panose="02040503050406030204" pitchFamily="18" charset="0"/>
                <a:cs typeface="Calibri Light" panose="020F0302020204030204" pitchFamily="34" charset="0"/>
              </a:rPr>
              <a:t>- </a:t>
            </a:r>
            <a:r>
              <a:rPr lang="ru-RU" sz="2800" b="1" cap="none" dirty="0">
                <a:solidFill>
                  <a:schemeClr val="accent1"/>
                </a:solidFill>
                <a:latin typeface="Cambria" panose="02040503050406030204" pitchFamily="18" charset="0"/>
                <a:cs typeface="Calibri Light" panose="020F0302020204030204" pitchFamily="34" charset="0"/>
              </a:rPr>
              <a:t>Агро-технический колледж им. </a:t>
            </a:r>
            <a:r>
              <a:rPr lang="ru-RU" sz="2800" b="1" cap="none" dirty="0" err="1">
                <a:solidFill>
                  <a:schemeClr val="accent1"/>
                </a:solidFill>
                <a:latin typeface="Cambria" panose="02040503050406030204" pitchFamily="18" charset="0"/>
                <a:cs typeface="Calibri Light" panose="020F0302020204030204" pitchFamily="34" charset="0"/>
              </a:rPr>
              <a:t>С.Ибраимова</a:t>
            </a:r>
            <a:r>
              <a:rPr lang="ru-RU" sz="2800" b="1" cap="none" dirty="0">
                <a:solidFill>
                  <a:schemeClr val="accent1"/>
                </a:solidFill>
                <a:latin typeface="Cambria" panose="02040503050406030204" pitchFamily="18" charset="0"/>
                <a:cs typeface="Calibri Light" panose="020F0302020204030204" pitchFamily="34" charset="0"/>
              </a:rPr>
              <a:t>.</a:t>
            </a:r>
            <a:br>
              <a:rPr lang="ru-RU" sz="2800" b="1" cap="none" dirty="0">
                <a:solidFill>
                  <a:schemeClr val="accent1"/>
                </a:solidFill>
                <a:latin typeface="Cambria" panose="02040503050406030204" pitchFamily="18" charset="0"/>
                <a:cs typeface="Calibri Light" panose="020F0302020204030204" pitchFamily="34" charset="0"/>
              </a:rPr>
            </a:br>
            <a:endParaRPr lang="ru-RU" sz="4800" b="1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46514"/>
            <a:ext cx="12192000" cy="621148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Бюджет на базе основного общего образования</a:t>
            </a:r>
            <a:r>
              <a:rPr lang="ru-RU" sz="1800" b="1" dirty="0" smtClean="0">
                <a:solidFill>
                  <a:srgbClr val="002060"/>
                </a:solidFill>
              </a:rPr>
              <a:t>:</a:t>
            </a:r>
          </a:p>
          <a:p>
            <a:pPr lvl="0"/>
            <a:r>
              <a:rPr lang="ru-RU" sz="1600" dirty="0">
                <a:solidFill>
                  <a:srgbClr val="002060"/>
                </a:solidFill>
              </a:rPr>
              <a:t>280401 Мелиорация, рекультивация и охрана земель;</a:t>
            </a:r>
          </a:p>
          <a:p>
            <a:pPr lvl="0"/>
            <a:r>
              <a:rPr lang="ru-RU" sz="1600" dirty="0">
                <a:solidFill>
                  <a:srgbClr val="002060"/>
                </a:solidFill>
              </a:rPr>
              <a:t>270104 Гидротехническое строительство;</a:t>
            </a:r>
          </a:p>
          <a:p>
            <a:pPr lvl="0"/>
            <a:r>
              <a:rPr lang="ru-RU" sz="1600" dirty="0">
                <a:solidFill>
                  <a:srgbClr val="002060"/>
                </a:solidFill>
              </a:rPr>
              <a:t>120101 Прикладная геодезия;</a:t>
            </a:r>
          </a:p>
          <a:p>
            <a:pPr lvl="0"/>
            <a:r>
              <a:rPr lang="ru-RU" sz="1600" dirty="0">
                <a:solidFill>
                  <a:srgbClr val="002060"/>
                </a:solidFill>
              </a:rPr>
              <a:t>111102 Предпринимательство в сельском хозяйстве;</a:t>
            </a:r>
          </a:p>
          <a:p>
            <a:pPr lvl="0"/>
            <a:r>
              <a:rPr lang="ru-RU" sz="1600" dirty="0">
                <a:solidFill>
                  <a:srgbClr val="002060"/>
                </a:solidFill>
              </a:rPr>
              <a:t>110902 Ихтиология и рыбоводства. 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Контракт на базе основного общего и среднего общего образования: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lvl="0"/>
            <a:r>
              <a:rPr lang="ru-RU" sz="1600" dirty="0">
                <a:solidFill>
                  <a:srgbClr val="002060"/>
                </a:solidFill>
              </a:rPr>
              <a:t>280401 Мелиорация, рекультивация и охрана земель</a:t>
            </a:r>
            <a:r>
              <a:rPr lang="ru-RU" sz="1600" dirty="0" smtClean="0">
                <a:solidFill>
                  <a:srgbClr val="002060"/>
                </a:solidFill>
              </a:rPr>
              <a:t>;      </a:t>
            </a:r>
            <a:endParaRPr lang="ru-RU" sz="1600" dirty="0">
              <a:solidFill>
                <a:srgbClr val="002060"/>
              </a:solidFill>
            </a:endParaRPr>
          </a:p>
          <a:p>
            <a:pPr lvl="0"/>
            <a:r>
              <a:rPr lang="ru-RU" sz="1600" dirty="0">
                <a:solidFill>
                  <a:srgbClr val="002060"/>
                </a:solidFill>
              </a:rPr>
              <a:t>270104 Гидротехническое строительство;</a:t>
            </a:r>
          </a:p>
          <a:p>
            <a:pPr lvl="0"/>
            <a:r>
              <a:rPr lang="ru-RU" sz="1600" dirty="0">
                <a:solidFill>
                  <a:srgbClr val="002060"/>
                </a:solidFill>
              </a:rPr>
              <a:t>120301 Землеустройство;</a:t>
            </a:r>
          </a:p>
          <a:p>
            <a:pPr lvl="0"/>
            <a:r>
              <a:rPr lang="ru-RU" sz="1600" dirty="0">
                <a:solidFill>
                  <a:srgbClr val="002060"/>
                </a:solidFill>
              </a:rPr>
              <a:t>120101 Прикладная геодезия;</a:t>
            </a:r>
          </a:p>
          <a:p>
            <a:pPr lvl="0"/>
            <a:r>
              <a:rPr lang="ru-RU" sz="1600" dirty="0">
                <a:solidFill>
                  <a:srgbClr val="002060"/>
                </a:solidFill>
              </a:rPr>
              <a:t>111102 Предпринимательство в сельском хозяйстве;</a:t>
            </a:r>
          </a:p>
          <a:p>
            <a:pPr lvl="0"/>
            <a:r>
              <a:rPr lang="ru-RU" sz="1600" dirty="0">
                <a:solidFill>
                  <a:srgbClr val="002060"/>
                </a:solidFill>
              </a:rPr>
              <a:t>111201 </a:t>
            </a:r>
            <a:r>
              <a:rPr lang="ru-RU" sz="1600" dirty="0" smtClean="0">
                <a:solidFill>
                  <a:srgbClr val="002060"/>
                </a:solidFill>
              </a:rPr>
              <a:t>Ветеринария.</a:t>
            </a:r>
          </a:p>
          <a:p>
            <a:pPr lvl="0"/>
            <a:r>
              <a:rPr lang="ru-RU" sz="1600" dirty="0">
                <a:solidFill>
                  <a:srgbClr val="002060"/>
                </a:solidFill>
              </a:rPr>
              <a:t>280201 Экология и охрана окружающей среды;</a:t>
            </a:r>
          </a:p>
          <a:p>
            <a:pPr lvl="0"/>
            <a:r>
              <a:rPr lang="ru-RU" sz="1600" dirty="0">
                <a:solidFill>
                  <a:srgbClr val="002060"/>
                </a:solidFill>
              </a:rPr>
              <a:t>230701 Прикладная информатика;</a:t>
            </a:r>
          </a:p>
          <a:p>
            <a:pPr lvl="0"/>
            <a:r>
              <a:rPr lang="ru-RU" sz="1600" dirty="0">
                <a:solidFill>
                  <a:srgbClr val="002060"/>
                </a:solidFill>
              </a:rPr>
              <a:t>110902 Ихтиология и рыбоводство;</a:t>
            </a:r>
          </a:p>
          <a:p>
            <a:pPr lvl="0"/>
            <a:r>
              <a:rPr lang="ru-RU" sz="1600" dirty="0">
                <a:solidFill>
                  <a:srgbClr val="002060"/>
                </a:solidFill>
              </a:rPr>
              <a:t>110201 Агрономия.</a:t>
            </a:r>
          </a:p>
          <a:p>
            <a:pPr marL="0" lvl="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Вступительные испытания: </a:t>
            </a:r>
            <a:r>
              <a:rPr lang="ru-RU" sz="1600" dirty="0" smtClean="0">
                <a:solidFill>
                  <a:srgbClr val="002060"/>
                </a:solidFill>
              </a:rPr>
              <a:t>бланочное, математика, </a:t>
            </a:r>
            <a:r>
              <a:rPr lang="ru-RU" sz="1600" dirty="0" err="1" smtClean="0">
                <a:solidFill>
                  <a:srgbClr val="002060"/>
                </a:solidFill>
              </a:rPr>
              <a:t>кыргызский</a:t>
            </a:r>
            <a:r>
              <a:rPr lang="ru-RU" sz="1600" dirty="0" smtClean="0">
                <a:solidFill>
                  <a:srgbClr val="002060"/>
                </a:solidFill>
              </a:rPr>
              <a:t> и русский язык/ с 22.07-25.08.</a:t>
            </a:r>
          </a:p>
          <a:p>
            <a:pPr marL="0" lvl="0" indent="0">
              <a:buNone/>
            </a:pPr>
            <a:endParaRPr lang="ru-RU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43637" y="646514"/>
            <a:ext cx="5514975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002060"/>
                </a:solidFill>
              </a:rPr>
              <a:t>Для специальности </a:t>
            </a:r>
            <a:r>
              <a:rPr lang="ru-RU" sz="1600" dirty="0">
                <a:solidFill>
                  <a:srgbClr val="002060"/>
                </a:solidFill>
              </a:rPr>
              <a:t>“Ветеринария”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на </a:t>
            </a:r>
            <a:r>
              <a:rPr lang="ru-RU" sz="1600" dirty="0">
                <a:solidFill>
                  <a:srgbClr val="002060"/>
                </a:solidFill>
              </a:rPr>
              <a:t>базе 11 </a:t>
            </a:r>
            <a:r>
              <a:rPr lang="ru-RU" sz="1600" dirty="0" smtClean="0">
                <a:solidFill>
                  <a:srgbClr val="002060"/>
                </a:solidFill>
              </a:rPr>
              <a:t>классов:  биология</a:t>
            </a:r>
            <a:r>
              <a:rPr lang="ru-RU" sz="1600" dirty="0">
                <a:solidFill>
                  <a:srgbClr val="002060"/>
                </a:solidFill>
              </a:rPr>
              <a:t>;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                                      </a:t>
            </a:r>
            <a:r>
              <a:rPr lang="ru-RU" sz="1600" dirty="0" err="1" smtClean="0">
                <a:solidFill>
                  <a:srgbClr val="002060"/>
                </a:solidFill>
              </a:rPr>
              <a:t>кыргызский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или русский языки.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72224" y="2895007"/>
            <a:ext cx="3843339" cy="13144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>
                <a:solidFill>
                  <a:srgbClr val="666666"/>
                </a:solidFill>
                <a:latin typeface="times new roman" panose="02020603050405020304" pitchFamily="18" charset="0"/>
              </a:rPr>
              <a:t>Бишкек, ул. Медерова 68, тел. 54-52-07; 59-54-22;54-50-16</a:t>
            </a:r>
            <a:endParaRPr lang="ru-RU">
              <a:solidFill>
                <a:srgbClr val="666666"/>
              </a:solidFill>
              <a:latin typeface="Open Sans"/>
            </a:endParaRPr>
          </a:p>
          <a:p>
            <a:r>
              <a:rPr lang="ru-RU">
                <a:solidFill>
                  <a:srgbClr val="666666"/>
                </a:solidFill>
                <a:latin typeface="times new roman" panose="02020603050405020304" pitchFamily="18" charset="0"/>
              </a:rPr>
              <a:t>E-mail: </a:t>
            </a:r>
            <a:r>
              <a:rPr lang="ru-RU">
                <a:solidFill>
                  <a:srgbClr val="0000FF"/>
                </a:solidFill>
                <a:latin typeface="times new roman" panose="02020603050405020304" pitchFamily="18" charset="0"/>
              </a:rPr>
              <a:t>atk_knau@mail.ru</a:t>
            </a:r>
            <a:endParaRPr lang="ru-RU">
              <a:solidFill>
                <a:srgbClr val="666666"/>
              </a:solidFill>
              <a:latin typeface="Open Sans"/>
            </a:endParaRPr>
          </a:p>
          <a:p>
            <a:r>
              <a:rPr lang="ru-RU">
                <a:solidFill>
                  <a:srgbClr val="666666"/>
                </a:solidFill>
                <a:latin typeface="times new roman" panose="02020603050405020304" pitchFamily="18" charset="0"/>
              </a:rPr>
              <a:t>Сайт: </a:t>
            </a:r>
            <a:r>
              <a:rPr lang="ru-RU">
                <a:solidFill>
                  <a:srgbClr val="0000FF"/>
                </a:solidFill>
                <a:latin typeface="times new roman" panose="02020603050405020304" pitchFamily="18" charset="0"/>
              </a:rPr>
              <a:t>atk.com.kg</a:t>
            </a:r>
            <a:endParaRPr lang="ru-RU">
              <a:solidFill>
                <a:srgbClr val="666666"/>
              </a:solidFill>
              <a:latin typeface="Open Sans"/>
            </a:endParaRPr>
          </a:p>
          <a:p>
            <a:r>
              <a:rPr lang="ru-RU">
                <a:solidFill>
                  <a:srgbClr val="0000FF"/>
                </a:solidFill>
                <a:latin typeface="times new roman" panose="02020603050405020304" pitchFamily="18" charset="0"/>
              </a:rPr>
              <a:t>agrotexkolledg@gmail.com</a:t>
            </a:r>
            <a:endParaRPr lang="ru-RU" b="0" i="0">
              <a:solidFill>
                <a:srgbClr val="666666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189502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30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cs typeface="Calibri Light" panose="020F0302020204030204" pitchFamily="34" charset="0"/>
              </a:rPr>
              <a:t>Политехнический колледж </a:t>
            </a:r>
            <a:r>
              <a:rPr lang="ru-RU" sz="2800" b="1" dirty="0" err="1">
                <a:solidFill>
                  <a:schemeClr val="accent1"/>
                </a:solidFill>
                <a:cs typeface="Calibri Light" panose="020F0302020204030204" pitchFamily="34" charset="0"/>
              </a:rPr>
              <a:t>МУКа</a:t>
            </a:r>
            <a:r>
              <a:rPr lang="ru-RU" sz="2800" b="1" dirty="0">
                <a:solidFill>
                  <a:schemeClr val="accent1"/>
                </a:solidFill>
                <a:cs typeface="Calibri Light" panose="020F0302020204030204" pitchFamily="34" charset="0"/>
              </a:rPr>
              <a:t>.</a:t>
            </a:r>
            <a:br>
              <a:rPr lang="ru-RU" sz="2800" b="1" dirty="0">
                <a:solidFill>
                  <a:schemeClr val="accent1"/>
                </a:solidFill>
                <a:cs typeface="Calibri Light" panose="020F0302020204030204" pitchFamily="34" charset="0"/>
              </a:rPr>
            </a:br>
            <a:endParaRPr lang="ru-RU" sz="28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215775"/>
              </p:ext>
            </p:extLst>
          </p:nvPr>
        </p:nvGraphicFramePr>
        <p:xfrm>
          <a:off x="-1" y="1293028"/>
          <a:ext cx="10501313" cy="2870137"/>
        </p:xfrm>
        <a:graphic>
          <a:graphicData uri="http://schemas.openxmlformats.org/drawingml/2006/table">
            <a:tbl>
              <a:tblPr firstRow="1" firstCol="1" bandRow="1"/>
              <a:tblGrid>
                <a:gridCol w="2969565">
                  <a:extLst>
                    <a:ext uri="{9D8B030D-6E8A-4147-A177-3AD203B41FA5}">
                      <a16:colId xmlns:a16="http://schemas.microsoft.com/office/drawing/2014/main" val="567391812"/>
                    </a:ext>
                  </a:extLst>
                </a:gridCol>
                <a:gridCol w="3152052">
                  <a:extLst>
                    <a:ext uri="{9D8B030D-6E8A-4147-A177-3AD203B41FA5}">
                      <a16:colId xmlns:a16="http://schemas.microsoft.com/office/drawing/2014/main" val="1097333769"/>
                    </a:ext>
                  </a:extLst>
                </a:gridCol>
                <a:gridCol w="2621180">
                  <a:extLst>
                    <a:ext uri="{9D8B030D-6E8A-4147-A177-3AD203B41FA5}">
                      <a16:colId xmlns:a16="http://schemas.microsoft.com/office/drawing/2014/main" val="3408487027"/>
                    </a:ext>
                  </a:extLst>
                </a:gridCol>
                <a:gridCol w="1758516">
                  <a:extLst>
                    <a:ext uri="{9D8B030D-6E8A-4147-A177-3AD203B41FA5}">
                      <a16:colId xmlns:a16="http://schemas.microsoft.com/office/drawing/2014/main" val="790362364"/>
                    </a:ext>
                  </a:extLst>
                </a:gridCol>
              </a:tblGrid>
              <a:tr h="2507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Отделения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Специальность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Квалификация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обучения на базе 9 классов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425279"/>
                  </a:ext>
                </a:extLst>
              </a:tr>
              <a:tr h="501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Компьютерные сети и программирование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Компьютерные сети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Техник по компьютерным сетям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года 10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53854"/>
                  </a:ext>
                </a:extLst>
              </a:tr>
              <a:tr h="501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Компьютерные сети и программирование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Программирование в компьютерных системах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Техник - программист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года 10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630833"/>
                  </a:ext>
                </a:extLst>
              </a:tr>
              <a:tr h="501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Энергоотделение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Электрические станции, сети и системы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Техник - электрик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года 10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426604"/>
                  </a:ext>
                </a:extLst>
              </a:tr>
              <a:tr h="501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Отделение связи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Сети связи и системы коммуникации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Техник связи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года 10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7080510"/>
                  </a:ext>
                </a:extLst>
              </a:tr>
              <a:tr h="2507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Отделение связи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Эксплуатация средств связи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Техник связи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года 10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988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1" y="4465879"/>
            <a:ext cx="2900363" cy="19573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Адрес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 Бишкек пр. Чуй 255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E-mail</a:t>
            </a: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INFO@PC.EDU.KG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Телефон учебной части: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+996 (312) 31-04-70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14738" y="4380144"/>
            <a:ext cx="5186362" cy="25146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cap="all" dirty="0">
                <a:solidFill>
                  <a:srgbClr val="FF0000"/>
                </a:solidFill>
                <a:latin typeface="arial" panose="020B0604020202020204" pitchFamily="34" charset="0"/>
              </a:rPr>
              <a:t>ВЫПУСКНИКИ ЭТОЙ СПЕЦИАЛЬНОСТИ ИМЕЮТ ВОЗМОЖНОСТЬ:</a:t>
            </a:r>
            <a:endParaRPr lang="ru-RU" dirty="0">
              <a:solidFill>
                <a:srgbClr val="FFFFFF"/>
              </a:solidFill>
              <a:latin typeface="Robot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</a:rPr>
              <a:t>работать техниками-программистами;</a:t>
            </a:r>
            <a:endParaRPr lang="ru-RU" dirty="0">
              <a:solidFill>
                <a:srgbClr val="002060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</a:rPr>
              <a:t>создавать и обслуживать базы данных;</a:t>
            </a:r>
            <a:endParaRPr lang="ru-RU" dirty="0">
              <a:solidFill>
                <a:srgbClr val="002060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</a:rPr>
              <a:t>работать системными администраторами в различных организациях;</a:t>
            </a:r>
            <a:endParaRPr lang="ru-RU" dirty="0">
              <a:solidFill>
                <a:srgbClr val="002060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</a:rPr>
              <a:t>быть разработчиками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</a:rPr>
              <a:t>web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</a:rPr>
              <a:t>-сайтов.</a:t>
            </a:r>
            <a:endParaRPr lang="ru-RU" b="0" i="0" dirty="0">
              <a:solidFill>
                <a:srgbClr val="00206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844442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000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ru-RU" sz="2200" b="1" cap="none" dirty="0" smtClean="0">
                <a:solidFill>
                  <a:schemeClr val="accent1"/>
                </a:solidFill>
                <a:cs typeface="Calibri Light" panose="020F0302020204030204" pitchFamily="34" charset="0"/>
              </a:rPr>
              <a:t/>
            </a:r>
            <a:br>
              <a:rPr lang="ru-RU" sz="2200" b="1" cap="none" dirty="0" smtClean="0">
                <a:solidFill>
                  <a:schemeClr val="accent1"/>
                </a:solidFill>
                <a:cs typeface="Calibri Light" panose="020F0302020204030204" pitchFamily="34" charset="0"/>
              </a:rPr>
            </a:br>
            <a:r>
              <a:rPr lang="ru-RU" sz="2200" b="1" cap="none" dirty="0" smtClean="0">
                <a:solidFill>
                  <a:schemeClr val="accent1"/>
                </a:solidFill>
                <a:cs typeface="Calibri Light" panose="020F0302020204030204" pitchFamily="34" charset="0"/>
              </a:rPr>
              <a:t>Колледж </a:t>
            </a:r>
            <a:r>
              <a:rPr lang="ru-RU" sz="2200" b="1" cap="none" dirty="0">
                <a:solidFill>
                  <a:schemeClr val="accent1"/>
                </a:solidFill>
                <a:cs typeface="Calibri Light" panose="020F0302020204030204" pitchFamily="34" charset="0"/>
              </a:rPr>
              <a:t>при институте Инновационных Профессий –ИИП.     </a:t>
            </a:r>
            <a:br>
              <a:rPr lang="ru-RU" sz="2200" b="1" cap="none" dirty="0">
                <a:solidFill>
                  <a:schemeClr val="accent1"/>
                </a:solidFill>
                <a:cs typeface="Calibri Light" panose="020F0302020204030204" pitchFamily="34" charset="0"/>
              </a:rPr>
            </a:br>
            <a:endParaRPr lang="ru-RU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279973"/>
              </p:ext>
            </p:extLst>
          </p:nvPr>
        </p:nvGraphicFramePr>
        <p:xfrm>
          <a:off x="0" y="700088"/>
          <a:ext cx="7300911" cy="5654009"/>
        </p:xfrm>
        <a:graphic>
          <a:graphicData uri="http://schemas.openxmlformats.org/drawingml/2006/table">
            <a:tbl>
              <a:tblPr firstRow="1" firstCol="1" bandRow="1"/>
              <a:tblGrid>
                <a:gridCol w="3191786">
                  <a:extLst>
                    <a:ext uri="{9D8B030D-6E8A-4147-A177-3AD203B41FA5}">
                      <a16:colId xmlns:a16="http://schemas.microsoft.com/office/drawing/2014/main" val="421262673"/>
                    </a:ext>
                  </a:extLst>
                </a:gridCol>
                <a:gridCol w="1802841">
                  <a:extLst>
                    <a:ext uri="{9D8B030D-6E8A-4147-A177-3AD203B41FA5}">
                      <a16:colId xmlns:a16="http://schemas.microsoft.com/office/drawing/2014/main" val="2423682916"/>
                    </a:ext>
                  </a:extLst>
                </a:gridCol>
                <a:gridCol w="1223783">
                  <a:extLst>
                    <a:ext uri="{9D8B030D-6E8A-4147-A177-3AD203B41FA5}">
                      <a16:colId xmlns:a16="http://schemas.microsoft.com/office/drawing/2014/main" val="3156304521"/>
                    </a:ext>
                  </a:extLst>
                </a:gridCol>
                <a:gridCol w="1082501">
                  <a:extLst>
                    <a:ext uri="{9D8B030D-6E8A-4147-A177-3AD203B41FA5}">
                      <a16:colId xmlns:a16="http://schemas.microsoft.com/office/drawing/2014/main" val="20199190"/>
                    </a:ext>
                  </a:extLst>
                </a:gridCol>
              </a:tblGrid>
              <a:tr h="652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Специальность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Квалификация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базе 11 класса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базе 9 класса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952683"/>
                  </a:ext>
                </a:extLst>
              </a:tr>
              <a:tr h="398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Экономика и бухгалтерский учет (по отраслям) …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Бухгалтер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1год 10месяцев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2года 10мес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422133"/>
                  </a:ext>
                </a:extLst>
              </a:tr>
              <a:tr h="391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Дизайн (по отраслям)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Дизайнер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1год 10 месяцев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2года 10мес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3268220"/>
                  </a:ext>
                </a:extLst>
              </a:tr>
              <a:tr h="391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средств вычислительной техники и компьютерных сетей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1год 10 месяцев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2года 10мес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75407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Техническая эксплуатация транспортного радиоэлектронного оборудования (по видам транспорта)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1год 6месяцев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2года 10мес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1389482"/>
                  </a:ext>
                </a:extLst>
              </a:tr>
              <a:tr h="391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Землеустройство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Техник-землеустроитель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1год 10месяцев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2года 10месяцев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291537"/>
                  </a:ext>
                </a:extLst>
              </a:tr>
              <a:tr h="398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Земельно-имущественные отношения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Экономист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1год 10месяцев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2года 10месяцев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119284"/>
                  </a:ext>
                </a:extLst>
              </a:tr>
              <a:tr h="391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Банковское дело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Специалист банковского дела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1год 10 месяцев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2года 10месяцев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3083190"/>
                  </a:ext>
                </a:extLst>
              </a:tr>
              <a:tr h="391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Пожарная безопасность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год 10 месяцев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2года 10месяцев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60721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300912" y="2171702"/>
            <a:ext cx="4729163" cy="23288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Адрес: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 Бишкек, ул. Малдыбаева, 34 б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Бишкек,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ул.Тимирязева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№74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Пн-Пт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9:00 по 17:00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0312 65 07 30 Приемная ИИП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0312 65 07 31 ЦСПО ИИП (Колледж)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0312 65 07 30 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Факс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720020,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872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441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2"/>
                </a:solidFill>
                <a:ea typeface="Times New Roman" panose="02020603050405020304" pitchFamily="18" charset="0"/>
                <a:cs typeface="Calibri Light" panose="020F0302020204030204" pitchFamily="34" charset="0"/>
              </a:rPr>
              <a:t>Кыргызско-Корейский колледж.</a:t>
            </a:r>
            <a:br>
              <a:rPr lang="ru-RU" sz="3200" b="1" dirty="0">
                <a:solidFill>
                  <a:schemeClr val="accent2"/>
                </a:solidFill>
                <a:ea typeface="Times New Roman" panose="02020603050405020304" pitchFamily="18" charset="0"/>
                <a:cs typeface="Calibri Light" panose="020F0302020204030204" pitchFamily="34" charset="0"/>
              </a:rPr>
            </a:b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628650"/>
            <a:ext cx="12087225" cy="62293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fontAlgn="base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rgbClr val="002060"/>
                </a:solidFill>
              </a:rPr>
              <a:t>Студенты </a:t>
            </a:r>
            <a:r>
              <a:rPr lang="ru-RU" sz="1600" dirty="0">
                <a:solidFill>
                  <a:srgbClr val="002060"/>
                </a:solidFill>
              </a:rPr>
              <a:t>могут продолжить обучение в </a:t>
            </a:r>
            <a:r>
              <a:rPr lang="ru-RU" sz="1600" dirty="0" err="1">
                <a:solidFill>
                  <a:srgbClr val="002060"/>
                </a:solidFill>
              </a:rPr>
              <a:t>бакалавриате</a:t>
            </a:r>
            <a:r>
              <a:rPr lang="ru-RU" sz="1600" dirty="0">
                <a:solidFill>
                  <a:srgbClr val="002060"/>
                </a:solidFill>
              </a:rPr>
              <a:t> одного из ниже перечисленных университетов и получить диплом университета в </a:t>
            </a:r>
            <a:r>
              <a:rPr lang="ru-RU" sz="1600" dirty="0" smtClean="0">
                <a:solidFill>
                  <a:srgbClr val="002060"/>
                </a:solidFill>
              </a:rPr>
              <a:t>Корее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002060"/>
                </a:solidFill>
              </a:rPr>
              <a:t>Студенты изучают 4 языка: </a:t>
            </a:r>
            <a:r>
              <a:rPr lang="ru-RU" sz="1600" dirty="0" err="1">
                <a:solidFill>
                  <a:srgbClr val="002060"/>
                </a:solidFill>
              </a:rPr>
              <a:t>кыргызский</a:t>
            </a:r>
            <a:r>
              <a:rPr lang="ru-RU" sz="1600" dirty="0">
                <a:solidFill>
                  <a:srgbClr val="002060"/>
                </a:solidFill>
              </a:rPr>
              <a:t>, русский, английский, корейский</a:t>
            </a:r>
            <a:r>
              <a:rPr lang="ru-RU" sz="1600" dirty="0" smtClean="0">
                <a:solidFill>
                  <a:srgbClr val="002060"/>
                </a:solidFill>
              </a:rPr>
              <a:t>.</a:t>
            </a:r>
          </a:p>
          <a:p>
            <a:pPr fontAlgn="base">
              <a:lnSpc>
                <a:spcPts val="1350"/>
              </a:lnSpc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Ежегодно студенты колледжа выезжают на языковую стажировку в Корею.</a:t>
            </a:r>
            <a:endParaRPr lang="ru-RU" sz="1400" dirty="0">
              <a:solidFill>
                <a:srgbClr val="00206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ts val="1350"/>
              </a:lnSpc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Студенты принимают участие в международных студенческих форумах в Корее</a:t>
            </a:r>
            <a:r>
              <a:rPr lang="ru-RU" sz="1600" dirty="0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1600" b="1" dirty="0">
                <a:solidFill>
                  <a:srgbClr val="002060"/>
                </a:solidFill>
              </a:rPr>
              <a:t>Специальность:</a:t>
            </a:r>
            <a:endParaRPr lang="ru-RU" sz="1600" dirty="0">
              <a:solidFill>
                <a:srgbClr val="002060"/>
              </a:solidFill>
            </a:endParaRPr>
          </a:p>
          <a:p>
            <a:pPr lvl="0" fontAlgn="base"/>
            <a:r>
              <a:rPr lang="ru-RU" sz="1600" dirty="0">
                <a:solidFill>
                  <a:srgbClr val="002060"/>
                </a:solidFill>
              </a:rPr>
              <a:t>Корейский язык (переводчик)                         </a:t>
            </a:r>
            <a:r>
              <a:rPr lang="ru-RU" sz="1600" dirty="0" smtClean="0">
                <a:solidFill>
                  <a:srgbClr val="002060"/>
                </a:solidFill>
              </a:rPr>
              <a:t>                                                      </a:t>
            </a:r>
            <a:endParaRPr lang="ru-RU" sz="1600" dirty="0">
              <a:solidFill>
                <a:srgbClr val="002060"/>
              </a:solidFill>
            </a:endParaRPr>
          </a:p>
          <a:p>
            <a:pPr lvl="0" fontAlgn="base"/>
            <a:r>
              <a:rPr lang="ru-RU" sz="1600" dirty="0">
                <a:solidFill>
                  <a:srgbClr val="002060"/>
                </a:solidFill>
              </a:rPr>
              <a:t>Корейский язык( учитель корейского языка)</a:t>
            </a:r>
          </a:p>
          <a:p>
            <a:pPr lvl="0" fontAlgn="base"/>
            <a:r>
              <a:rPr lang="ru-RU" sz="1600" dirty="0">
                <a:solidFill>
                  <a:srgbClr val="002060"/>
                </a:solidFill>
              </a:rPr>
              <a:t>Финансы по отраслям со знанием корейского и английского языка</a:t>
            </a:r>
          </a:p>
          <a:p>
            <a:pPr lvl="0" fontAlgn="base"/>
            <a:r>
              <a:rPr lang="ru-RU" sz="1600" dirty="0">
                <a:solidFill>
                  <a:srgbClr val="002060"/>
                </a:solidFill>
              </a:rPr>
              <a:t>Туризм со знанием корейского английского языка</a:t>
            </a:r>
          </a:p>
          <a:p>
            <a:pPr lvl="0" fontAlgn="base"/>
            <a:r>
              <a:rPr lang="ru-RU" sz="1600" dirty="0">
                <a:solidFill>
                  <a:srgbClr val="002060"/>
                </a:solidFill>
              </a:rPr>
              <a:t>Экономика и бухгалтерский учет со знанием корейского языка</a:t>
            </a:r>
          </a:p>
          <a:p>
            <a:pPr lvl="0" fontAlgn="base"/>
            <a:r>
              <a:rPr lang="ru-RU" sz="1600" dirty="0">
                <a:solidFill>
                  <a:srgbClr val="002060"/>
                </a:solidFill>
              </a:rPr>
              <a:t>Маркетинг по отраслям со знанием корейского и английского языка</a:t>
            </a:r>
          </a:p>
          <a:p>
            <a:pPr marL="0" indent="0" fontAlgn="base">
              <a:buNone/>
            </a:pPr>
            <a:r>
              <a:rPr lang="ru-RU" sz="1600" dirty="0">
                <a:solidFill>
                  <a:srgbClr val="002060"/>
                </a:solidFill>
              </a:rPr>
              <a:t>Прием документов до 15 августа.</a:t>
            </a:r>
          </a:p>
          <a:p>
            <a:pPr marL="0" indent="0" fontAlgn="base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Контракт: от </a:t>
            </a:r>
            <a:r>
              <a:rPr lang="ru-RU" sz="1600" b="1" dirty="0">
                <a:solidFill>
                  <a:srgbClr val="002060"/>
                </a:solidFill>
              </a:rPr>
              <a:t>24000 до 26000 сомов.</a:t>
            </a:r>
            <a:endParaRPr lang="ru-RU" sz="1600" dirty="0">
              <a:solidFill>
                <a:srgbClr val="002060"/>
              </a:solidFill>
            </a:endParaRPr>
          </a:p>
          <a:p>
            <a:pPr marL="0" indent="0" fontAlgn="base">
              <a:buNone/>
            </a:pPr>
            <a:r>
              <a:rPr lang="ru-RU" sz="1600" b="1" dirty="0">
                <a:solidFill>
                  <a:srgbClr val="002060"/>
                </a:solidFill>
              </a:rPr>
              <a:t>Сроки обучения:</a:t>
            </a:r>
            <a:endParaRPr lang="ru-RU" sz="1600" dirty="0">
              <a:solidFill>
                <a:srgbClr val="002060"/>
              </a:solidFill>
            </a:endParaRPr>
          </a:p>
          <a:p>
            <a:pPr fontAlgn="base"/>
            <a:r>
              <a:rPr lang="ru-RU" sz="1600" dirty="0">
                <a:solidFill>
                  <a:srgbClr val="002060"/>
                </a:solidFill>
              </a:rPr>
              <a:t>На базе среднего общего образования (11кл.) — 1 год 10 месяцев</a:t>
            </a:r>
          </a:p>
          <a:p>
            <a:pPr fontAlgn="base"/>
            <a:r>
              <a:rPr lang="ru-RU" sz="1600" dirty="0">
                <a:solidFill>
                  <a:srgbClr val="002060"/>
                </a:solidFill>
              </a:rPr>
              <a:t>На базе основного общего образования (9кл.) -2 года 10 месяцев.</a:t>
            </a:r>
          </a:p>
          <a:p>
            <a:pPr marL="0" indent="0" algn="just" fontAlgn="base">
              <a:buNone/>
            </a:pPr>
            <a:r>
              <a:rPr lang="ru-RU" sz="1600" b="1" dirty="0">
                <a:solidFill>
                  <a:srgbClr val="002060"/>
                </a:solidFill>
              </a:rPr>
              <a:t>Обучение в колледже </a:t>
            </a:r>
            <a:r>
              <a:rPr lang="ru-RU" sz="1600" b="1" dirty="0" smtClean="0">
                <a:solidFill>
                  <a:srgbClr val="002060"/>
                </a:solidFill>
              </a:rPr>
              <a:t>осуществляется </a:t>
            </a:r>
            <a:r>
              <a:rPr lang="ru-RU" sz="1600" dirty="0" smtClean="0">
                <a:solidFill>
                  <a:srgbClr val="002060"/>
                </a:solidFill>
              </a:rPr>
              <a:t>на </a:t>
            </a:r>
            <a:r>
              <a:rPr lang="ru-RU" sz="1600" dirty="0">
                <a:solidFill>
                  <a:srgbClr val="002060"/>
                </a:solidFill>
              </a:rPr>
              <a:t>корейском, русском и </a:t>
            </a:r>
            <a:r>
              <a:rPr lang="ru-RU" sz="1600" dirty="0" err="1">
                <a:solidFill>
                  <a:srgbClr val="002060"/>
                </a:solidFill>
              </a:rPr>
              <a:t>кыргызском</a:t>
            </a:r>
            <a:r>
              <a:rPr lang="ru-RU" sz="1600" dirty="0">
                <a:solidFill>
                  <a:srgbClr val="002060"/>
                </a:solidFill>
              </a:rPr>
              <a:t> языках.</a:t>
            </a:r>
          </a:p>
          <a:p>
            <a:pPr algn="just" fontAlgn="base"/>
            <a:r>
              <a:rPr lang="ru-RU" sz="1600" b="1" dirty="0">
                <a:solidFill>
                  <a:srgbClr val="002060"/>
                </a:solidFill>
              </a:rPr>
              <a:t>Форма обучения</a:t>
            </a:r>
            <a:r>
              <a:rPr lang="ru-RU" sz="1600" dirty="0">
                <a:solidFill>
                  <a:srgbClr val="002060"/>
                </a:solidFill>
              </a:rPr>
              <a:t>  — очная.</a:t>
            </a:r>
          </a:p>
          <a:p>
            <a:pPr marL="0" indent="0" fontAlgn="base">
              <a:lnSpc>
                <a:spcPts val="1350"/>
              </a:lnSpc>
              <a:spcAft>
                <a:spcPts val="0"/>
              </a:spcAft>
              <a:buNone/>
            </a:pPr>
            <a:endParaRPr lang="ru-RU" sz="1400" dirty="0">
              <a:solidFill>
                <a:srgbClr val="00206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buFont typeface="Wingdings" panose="05000000000000000000" pitchFamily="2" charset="2"/>
              <a:buChar char="§"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0" indent="0" fontAlgn="base">
              <a:buNone/>
            </a:pP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15313" y="2085975"/>
            <a:ext cx="3643312" cy="23860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ru-RU" b="1" dirty="0">
                <a:solidFill>
                  <a:srgbClr val="002060"/>
                </a:solidFill>
              </a:rPr>
              <a:t>Адрес:</a:t>
            </a:r>
          </a:p>
          <a:p>
            <a:pPr fontAlgn="base"/>
            <a:r>
              <a:rPr lang="ru-RU" dirty="0" err="1">
                <a:solidFill>
                  <a:srgbClr val="002060"/>
                </a:solidFill>
              </a:rPr>
              <a:t>г.Бишкек</a:t>
            </a:r>
            <a:r>
              <a:rPr lang="ru-RU" dirty="0">
                <a:solidFill>
                  <a:srgbClr val="002060"/>
                </a:solidFill>
              </a:rPr>
              <a:t>, ул. Гоголя 20А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Контакты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r>
              <a:rPr lang="ru-RU" dirty="0">
                <a:solidFill>
                  <a:srgbClr val="002060"/>
                </a:solidFill>
              </a:rPr>
              <a:t>+996 771 912109</a:t>
            </a:r>
          </a:p>
          <a:p>
            <a:pPr fontAlgn="base"/>
            <a:r>
              <a:rPr lang="ru-RU" dirty="0" smtClean="0">
                <a:solidFill>
                  <a:srgbClr val="002060"/>
                </a:solidFill>
              </a:rPr>
              <a:t> 0-312-381-744</a:t>
            </a:r>
            <a:r>
              <a:rPr lang="ru-RU" dirty="0">
                <a:solidFill>
                  <a:srgbClr val="002060"/>
                </a:solidFill>
              </a:rPr>
              <a:t>,</a:t>
            </a:r>
          </a:p>
          <a:p>
            <a:pPr fontAlgn="base"/>
            <a:r>
              <a:rPr lang="ru-RU" dirty="0" smtClean="0">
                <a:solidFill>
                  <a:srgbClr val="002060"/>
                </a:solidFill>
              </a:rPr>
              <a:t> 0-312-38-17-53</a:t>
            </a:r>
            <a:endParaRPr lang="ru-RU" dirty="0">
              <a:solidFill>
                <a:srgbClr val="002060"/>
              </a:solidFill>
            </a:endParaRPr>
          </a:p>
          <a:p>
            <a:pPr fontAlgn="base"/>
            <a:r>
              <a:rPr lang="ru-RU" dirty="0">
                <a:solidFill>
                  <a:srgbClr val="002060"/>
                </a:solidFill>
              </a:rPr>
              <a:t>0555-40-77-88, 0770-55-54-12</a:t>
            </a:r>
          </a:p>
          <a:p>
            <a:pPr fontAlgn="base"/>
            <a:r>
              <a:rPr lang="ru-RU" b="1" dirty="0" smtClean="0">
                <a:solidFill>
                  <a:srgbClr val="002060"/>
                </a:solidFill>
              </a:rPr>
              <a:t>сайт: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  <a:hlinkClick r:id="rId2"/>
              </a:rPr>
              <a:t>www.kkc.kg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798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4288"/>
            <a:ext cx="12192000" cy="7429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228600" lvl="0" indent="-228600" algn="ctr" fontAlgn="base">
              <a:lnSpc>
                <a:spcPts val="2700"/>
              </a:lnSpc>
              <a:spcBef>
                <a:spcPts val="1000"/>
              </a:spcBef>
            </a:pPr>
            <a:r>
              <a:rPr lang="ru-RU" sz="2800" b="1" cap="none" dirty="0" smtClean="0">
                <a:solidFill>
                  <a:schemeClr val="accent2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ru-RU" sz="2800" b="1" cap="none" dirty="0" smtClean="0">
                <a:solidFill>
                  <a:schemeClr val="accent2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ru-RU" sz="2800" b="1" cap="none" dirty="0" smtClean="0">
                <a:solidFill>
                  <a:schemeClr val="accent2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Колледж </a:t>
            </a:r>
            <a:r>
              <a:rPr lang="ru-RU" sz="2800" b="1" cap="none" dirty="0">
                <a:solidFill>
                  <a:schemeClr val="accent2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КГУСТА им. </a:t>
            </a:r>
            <a:r>
              <a:rPr lang="ru-RU" sz="2800" b="1" cap="none" dirty="0" err="1">
                <a:solidFill>
                  <a:schemeClr val="accent2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Н.Исанова</a:t>
            </a:r>
            <a:r>
              <a:rPr lang="ru-RU" sz="2800" b="1" cap="none" dirty="0">
                <a:solidFill>
                  <a:schemeClr val="accent2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.</a:t>
            </a:r>
            <a:br>
              <a:rPr lang="ru-RU" sz="2800" b="1" cap="none" dirty="0">
                <a:solidFill>
                  <a:schemeClr val="accent2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</a:br>
            <a:endParaRPr lang="ru-RU" sz="48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571500"/>
            <a:ext cx="12192000" cy="6286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Прием и подготовка 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</a:rPr>
              <a:t>осуществляется </a:t>
            </a: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на базе 9 или 11 классов по следующим специальностям: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117815"/>
              </p:ext>
            </p:extLst>
          </p:nvPr>
        </p:nvGraphicFramePr>
        <p:xfrm>
          <a:off x="-1" y="862908"/>
          <a:ext cx="7700966" cy="5904153"/>
        </p:xfrm>
        <a:graphic>
          <a:graphicData uri="http://schemas.openxmlformats.org/drawingml/2006/table">
            <a:tbl>
              <a:tblPr firstRow="1" firstCol="1" bandRow="1"/>
              <a:tblGrid>
                <a:gridCol w="5757864">
                  <a:extLst>
                    <a:ext uri="{9D8B030D-6E8A-4147-A177-3AD203B41FA5}">
                      <a16:colId xmlns:a16="http://schemas.microsoft.com/office/drawing/2014/main" val="1073106611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1050219927"/>
                    </a:ext>
                  </a:extLst>
                </a:gridCol>
                <a:gridCol w="1042990">
                  <a:extLst>
                    <a:ext uri="{9D8B030D-6E8A-4147-A177-3AD203B41FA5}">
                      <a16:colId xmlns:a16="http://schemas.microsoft.com/office/drawing/2014/main" val="3496471865"/>
                    </a:ext>
                  </a:extLst>
                </a:gridCol>
              </a:tblGrid>
              <a:tr h="228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Специальность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Заочно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Очно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519456"/>
                  </a:ext>
                </a:extLst>
              </a:tr>
              <a:tr h="228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Архитектура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мес.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года 6 мес.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3769158"/>
                  </a:ext>
                </a:extLst>
              </a:tr>
              <a:tr h="228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Дизайн (по отраслям)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мес.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год 10 мес.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591957"/>
                  </a:ext>
                </a:extLst>
              </a:tr>
              <a:tr h="228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Строительство и эксплуатация зданий и сооружений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г.10 </a:t>
                      </a: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год 10 мес.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7033"/>
                  </a:ext>
                </a:extLst>
              </a:tr>
              <a:tr h="228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неметаллических строительных изделий и конструкций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мес.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год 10 мес.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4414074"/>
                  </a:ext>
                </a:extLst>
              </a:tr>
              <a:tr h="228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Водоснабжение и водоотведение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г.10 </a:t>
                      </a: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год 10 мес.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582087"/>
                  </a:ext>
                </a:extLst>
              </a:tr>
              <a:tr h="228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Строительство железных дорог и путевое хозяйство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мес.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год 10 мес.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396968"/>
                  </a:ext>
                </a:extLst>
              </a:tr>
              <a:tr h="417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Строительство и эксплуатация</a:t>
                      </a:r>
                      <a:b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автомобильных дорог и аэродромов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г.10 </a:t>
                      </a: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год 10 мес.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102863"/>
                  </a:ext>
                </a:extLst>
              </a:tr>
              <a:tr h="228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Прикладная геодезия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мес.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год 10 мес.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822422"/>
                  </a:ext>
                </a:extLst>
              </a:tr>
              <a:tr h="228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Градостроительный кадастр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мес.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год 10 мес.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5939684"/>
                  </a:ext>
                </a:extLst>
              </a:tr>
              <a:tr h="228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Техническое обслуживание и ремонт автомобильного транспорта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1400" baseline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год 10 мес.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354254"/>
                  </a:ext>
                </a:extLst>
              </a:tr>
              <a:tr h="417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Техническая эксплуатация подъемно-транспортных, строительных, дорожных машин и оборудования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мес.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год 10 мес.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0476631"/>
                  </a:ext>
                </a:extLst>
              </a:tr>
              <a:tr h="228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перевозок и управление на транспорте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1400" baseline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год 10 мес.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848268"/>
                  </a:ext>
                </a:extLst>
              </a:tr>
              <a:tr h="228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Техническая эксплуатация подвижного состава железных дорог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1400" baseline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год 10 мес.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9169221"/>
                  </a:ext>
                </a:extLst>
              </a:tr>
              <a:tr h="228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Защита в чрезвычайных ситуациях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1400" baseline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год 10 мес.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8978921"/>
                  </a:ext>
                </a:extLst>
              </a:tr>
              <a:tr h="228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Экономика и бухгалтерский учет (по отраслям)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1400" baseline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год 10 мес.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119210"/>
                  </a:ext>
                </a:extLst>
              </a:tr>
              <a:tr h="228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Налоги и налогообложение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1400" baseline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год 10 мес.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507728"/>
                  </a:ext>
                </a:extLst>
              </a:tr>
              <a:tr h="228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Финансы  (по отраслям)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1400" baseline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мес.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год 10 мес.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799167"/>
                  </a:ext>
                </a:extLst>
              </a:tr>
              <a:tr h="228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Менеджмент (по отраслям)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1400" baseline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мес.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год 10 мес.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310802"/>
                  </a:ext>
                </a:extLst>
              </a:tr>
              <a:tr h="228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Прикладная информатика (по отраслям)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1400" baseline="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мес.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год 10 мес.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827230"/>
                  </a:ext>
                </a:extLst>
              </a:tr>
              <a:tr h="228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Программное обеспечение </a:t>
                      </a:r>
                      <a:r>
                        <a:rPr lang="ru-RU" sz="1400" dirty="0" err="1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вычисл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техники и   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автоматизированных </a:t>
                      </a: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г.10 </a:t>
                      </a: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год 10 мес.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63" marR="15563" marT="15563" marB="1556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21439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58125" y="4500564"/>
            <a:ext cx="3929061" cy="2114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ru-RU" b="1">
                <a:solidFill>
                  <a:srgbClr val="70A40C"/>
                </a:solidFill>
                <a:latin typeface="Arial" panose="020B0604020202020204" pitchFamily="34" charset="0"/>
              </a:rPr>
              <a:t>Вступительные испытания: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>
                <a:solidFill>
                  <a:srgbClr val="222222"/>
                </a:solidFill>
                <a:latin typeface="inherit"/>
              </a:rPr>
              <a:t>математика, русский или кыргызский - для всех специальностей;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>
                <a:solidFill>
                  <a:srgbClr val="222222"/>
                </a:solidFill>
                <a:latin typeface="inherit"/>
              </a:rPr>
              <a:t>для специальности "архитектура и дизайн" - рисунок.</a:t>
            </a:r>
            <a:endParaRPr lang="ru-RU" b="0" i="0">
              <a:solidFill>
                <a:srgbClr val="222222"/>
              </a:solidFill>
              <a:effectLst/>
              <a:latin typeface="inheri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15261" y="1907381"/>
            <a:ext cx="4014788" cy="1257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Адрес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: ул. Малдыбаева, 34б</a:t>
            </a:r>
          </a:p>
          <a:p>
            <a:pPr fontAlgn="base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Телефоны: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0312 59 53 92; 0312 54 56 31; 0312 54 39 56; 0312 54 57 99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4591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5287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dirty="0">
                <a:solidFill>
                  <a:schemeClr val="accent1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Колледж КРСУ.</a:t>
            </a:r>
            <a:r>
              <a:rPr lang="ru-RU" dirty="0"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ru-RU" dirty="0">
                <a:ea typeface="Calibri" panose="020F0502020204030204" pitchFamily="34" charset="0"/>
                <a:cs typeface="Calibri Light" panose="020F03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0113"/>
            <a:ext cx="12192000" cy="595788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fontAlgn="base">
              <a:buNone/>
            </a:pPr>
            <a:r>
              <a:rPr lang="ru-RU" sz="2000" b="1" dirty="0">
                <a:solidFill>
                  <a:srgbClr val="002060"/>
                </a:solidFill>
              </a:rPr>
              <a:t>Колледж готовит специалистов по следующим направлениям</a:t>
            </a:r>
            <a:endParaRPr lang="ru-RU" sz="2000" dirty="0">
              <a:solidFill>
                <a:srgbClr val="002060"/>
              </a:solidFill>
            </a:endParaRPr>
          </a:p>
          <a:p>
            <a:pPr fontAlgn="base"/>
            <a:r>
              <a:rPr lang="ru-RU" sz="2000" dirty="0">
                <a:solidFill>
                  <a:srgbClr val="002060"/>
                </a:solidFill>
              </a:rPr>
              <a:t>«Дизайн» (по отраслям)</a:t>
            </a:r>
          </a:p>
          <a:p>
            <a:pPr marL="0" indent="0" fontAlgn="base">
              <a:buNone/>
            </a:pPr>
            <a:r>
              <a:rPr lang="ru-RU" sz="2000" b="1" dirty="0">
                <a:solidFill>
                  <a:srgbClr val="002060"/>
                </a:solidFill>
              </a:rPr>
              <a:t>Квалификация:</a:t>
            </a:r>
            <a:r>
              <a:rPr lang="ru-RU" sz="2000" dirty="0">
                <a:solidFill>
                  <a:srgbClr val="002060"/>
                </a:solidFill>
              </a:rPr>
              <a:t> дизайнер</a:t>
            </a:r>
          </a:p>
          <a:p>
            <a:pPr marL="0" indent="0" fontAlgn="base">
              <a:buNone/>
            </a:pPr>
            <a:r>
              <a:rPr lang="ru-RU" sz="2000" b="1" dirty="0">
                <a:solidFill>
                  <a:srgbClr val="002060"/>
                </a:solidFill>
              </a:rPr>
              <a:t>Специализация</a:t>
            </a:r>
            <a:r>
              <a:rPr lang="ru-RU" sz="2000" dirty="0">
                <a:solidFill>
                  <a:srgbClr val="002060"/>
                </a:solidFill>
              </a:rPr>
              <a:t>: Дизайн среды и Дизайн </a:t>
            </a:r>
            <a:r>
              <a:rPr lang="ru-RU" sz="2000" dirty="0" smtClean="0">
                <a:solidFill>
                  <a:srgbClr val="002060"/>
                </a:solidFill>
              </a:rPr>
              <a:t>одежды.</a:t>
            </a:r>
            <a:endParaRPr lang="ru-RU" sz="2000" dirty="0">
              <a:solidFill>
                <a:srgbClr val="002060"/>
              </a:solidFill>
            </a:endParaRPr>
          </a:p>
          <a:p>
            <a:pPr marL="0" indent="0" fontAlgn="base">
              <a:buNone/>
            </a:pPr>
            <a:r>
              <a:rPr lang="ru-RU" sz="2000" b="1" dirty="0">
                <a:solidFill>
                  <a:srgbClr val="002060"/>
                </a:solidFill>
              </a:rPr>
              <a:t>Срок обучения </a:t>
            </a:r>
            <a:r>
              <a:rPr lang="ru-RU" sz="2000" dirty="0">
                <a:solidFill>
                  <a:srgbClr val="002060"/>
                </a:solidFill>
              </a:rPr>
              <a:t>3 г. 10 мес.</a:t>
            </a:r>
          </a:p>
          <a:p>
            <a:pPr fontAlgn="base"/>
            <a:r>
              <a:rPr lang="ru-RU" sz="2000" dirty="0">
                <a:solidFill>
                  <a:srgbClr val="002060"/>
                </a:solidFill>
              </a:rPr>
              <a:t>«Экономика и бухгалтерский учет» (по отраслям)</a:t>
            </a:r>
          </a:p>
          <a:p>
            <a:pPr marL="0" indent="0" fontAlgn="base">
              <a:buNone/>
            </a:pPr>
            <a:r>
              <a:rPr lang="ru-RU" sz="2000" b="1" dirty="0">
                <a:solidFill>
                  <a:srgbClr val="002060"/>
                </a:solidFill>
              </a:rPr>
              <a:t>Квалификация: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бухгалтер.</a:t>
            </a:r>
            <a:endParaRPr lang="ru-RU" sz="2000" dirty="0">
              <a:solidFill>
                <a:srgbClr val="002060"/>
              </a:solidFill>
            </a:endParaRPr>
          </a:p>
          <a:p>
            <a:pPr marL="0" indent="0" fontAlgn="base">
              <a:buNone/>
            </a:pPr>
            <a:r>
              <a:rPr lang="ru-RU" sz="2000" b="1" dirty="0">
                <a:solidFill>
                  <a:srgbClr val="002060"/>
                </a:solidFill>
              </a:rPr>
              <a:t>Срок обучения </a:t>
            </a:r>
            <a:r>
              <a:rPr lang="ru-RU" sz="2000" dirty="0">
                <a:solidFill>
                  <a:srgbClr val="002060"/>
                </a:solidFill>
              </a:rPr>
              <a:t>2 г. 10 мес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</a:p>
          <a:p>
            <a:pPr marL="0" indent="0" fontAlgn="base">
              <a:buNone/>
            </a:pPr>
            <a:endParaRPr lang="ru-RU" sz="1800" dirty="0">
              <a:solidFill>
                <a:srgbClr val="002060"/>
              </a:solidFill>
            </a:endParaRPr>
          </a:p>
          <a:p>
            <a:pPr marL="0" indent="0" fontAlgn="base">
              <a:buNone/>
            </a:pPr>
            <a:r>
              <a:rPr lang="ru-RU" b="1" dirty="0">
                <a:solidFill>
                  <a:srgbClr val="002060"/>
                </a:solidFill>
              </a:rPr>
              <a:t>Адрес:</a:t>
            </a:r>
            <a:r>
              <a:rPr lang="ru-RU" dirty="0">
                <a:solidFill>
                  <a:srgbClr val="002060"/>
                </a:solidFill>
              </a:rPr>
              <a:t> 720000, </a:t>
            </a:r>
            <a:r>
              <a:rPr lang="ru-RU" dirty="0" err="1">
                <a:solidFill>
                  <a:srgbClr val="002060"/>
                </a:solidFill>
              </a:rPr>
              <a:t>Кыргызская</a:t>
            </a:r>
            <a:r>
              <a:rPr lang="ru-RU" dirty="0">
                <a:solidFill>
                  <a:srgbClr val="002060"/>
                </a:solidFill>
              </a:rPr>
              <a:t> Республика, г. Бишкек, ул. Анкара(Горького), 2</a:t>
            </a:r>
          </a:p>
          <a:p>
            <a:pPr marL="0" indent="0" fontAlgn="base">
              <a:buNone/>
            </a:pPr>
            <a:r>
              <a:rPr lang="ru-RU" b="1" dirty="0">
                <a:solidFill>
                  <a:srgbClr val="002060"/>
                </a:solidFill>
              </a:rPr>
              <a:t>Телефон: </a:t>
            </a:r>
            <a:r>
              <a:rPr lang="ru-RU" dirty="0">
                <a:solidFill>
                  <a:srgbClr val="002060"/>
                </a:solidFill>
              </a:rPr>
              <a:t>+996 (312) 44 95 54</a:t>
            </a:r>
          </a:p>
          <a:p>
            <a:pPr marL="0" indent="0" fontAlgn="base">
              <a:buNone/>
            </a:pPr>
            <a:r>
              <a:rPr lang="ru-RU" b="1" dirty="0">
                <a:solidFill>
                  <a:srgbClr val="002060"/>
                </a:solidFill>
              </a:rPr>
              <a:t>Сайт:</a:t>
            </a: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u="sng" dirty="0">
                <a:solidFill>
                  <a:srgbClr val="002060"/>
                </a:solidFill>
                <a:hlinkClick r:id="rId2"/>
              </a:rPr>
              <a:t>college.krsu.edu.kg</a:t>
            </a:r>
            <a:endParaRPr lang="ru-RU" dirty="0">
              <a:solidFill>
                <a:srgbClr val="002060"/>
              </a:solidFill>
            </a:endParaRPr>
          </a:p>
          <a:p>
            <a:pPr marL="0" indent="0" fontAlgn="base">
              <a:buNone/>
            </a:pPr>
            <a:r>
              <a:rPr lang="ru-RU" b="1" dirty="0">
                <a:solidFill>
                  <a:srgbClr val="002060"/>
                </a:solidFill>
              </a:rPr>
              <a:t>E-</a:t>
            </a:r>
            <a:r>
              <a:rPr lang="ru-RU" b="1" dirty="0" err="1">
                <a:solidFill>
                  <a:srgbClr val="002060"/>
                </a:solidFill>
              </a:rPr>
              <a:t>mail</a:t>
            </a:r>
            <a:r>
              <a:rPr lang="ru-RU" b="1" dirty="0">
                <a:solidFill>
                  <a:srgbClr val="002060"/>
                </a:solidFill>
              </a:rPr>
              <a:t>:</a:t>
            </a:r>
            <a:r>
              <a:rPr lang="ru-RU" dirty="0">
                <a:solidFill>
                  <a:srgbClr val="002060"/>
                </a:solidFill>
              </a:rPr>
              <a:t> colledge@krsu.edu.kg</a:t>
            </a:r>
          </a:p>
          <a:p>
            <a:pPr marL="0" indent="0" fontAlgn="base">
              <a:buNone/>
            </a:pPr>
            <a:endParaRPr lang="ru-RU" sz="18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037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42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228600" lvl="0" indent="-228600" algn="ctr" fontAlgn="base">
              <a:lnSpc>
                <a:spcPts val="2700"/>
              </a:lnSpc>
              <a:spcBef>
                <a:spcPts val="1000"/>
              </a:spcBef>
            </a:pPr>
            <a:r>
              <a:rPr lang="ru-RU" sz="2400" b="1" cap="none" dirty="0" smtClean="0">
                <a:solidFill>
                  <a:schemeClr val="accent1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/>
            </a:r>
            <a:br>
              <a:rPr lang="ru-RU" sz="2400" b="1" cap="none" dirty="0" smtClean="0">
                <a:solidFill>
                  <a:schemeClr val="accent1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ru-RU" sz="2400" b="1" cap="none" dirty="0" smtClean="0">
                <a:solidFill>
                  <a:schemeClr val="accent1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Колледж </a:t>
            </a:r>
            <a:r>
              <a:rPr lang="ru-RU" sz="2400" b="1" cap="none" dirty="0">
                <a:solidFill>
                  <a:schemeClr val="accent1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Кыргызско-Российской академии образования.</a:t>
            </a:r>
            <a:br>
              <a:rPr lang="ru-RU" sz="2400" b="1" cap="none" dirty="0">
                <a:solidFill>
                  <a:schemeClr val="accent1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</a:br>
            <a:endParaRPr lang="ru-RU" sz="44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785116"/>
              </p:ext>
            </p:extLst>
          </p:nvPr>
        </p:nvGraphicFramePr>
        <p:xfrm>
          <a:off x="171450" y="842963"/>
          <a:ext cx="9679932" cy="4447229"/>
        </p:xfrm>
        <a:graphic>
          <a:graphicData uri="http://schemas.openxmlformats.org/drawingml/2006/table">
            <a:tbl>
              <a:tblPr firstRow="1" firstCol="1" bandRow="1"/>
              <a:tblGrid>
                <a:gridCol w="3671291">
                  <a:extLst>
                    <a:ext uri="{9D8B030D-6E8A-4147-A177-3AD203B41FA5}">
                      <a16:colId xmlns:a16="http://schemas.microsoft.com/office/drawing/2014/main" val="975977848"/>
                    </a:ext>
                  </a:extLst>
                </a:gridCol>
                <a:gridCol w="3104661">
                  <a:extLst>
                    <a:ext uri="{9D8B030D-6E8A-4147-A177-3AD203B41FA5}">
                      <a16:colId xmlns:a16="http://schemas.microsoft.com/office/drawing/2014/main" val="310976227"/>
                    </a:ext>
                  </a:extLst>
                </a:gridCol>
                <a:gridCol w="1459860">
                  <a:extLst>
                    <a:ext uri="{9D8B030D-6E8A-4147-A177-3AD203B41FA5}">
                      <a16:colId xmlns:a16="http://schemas.microsoft.com/office/drawing/2014/main" val="3020767488"/>
                    </a:ext>
                  </a:extLst>
                </a:gridCol>
                <a:gridCol w="1444120">
                  <a:extLst>
                    <a:ext uri="{9D8B030D-6E8A-4147-A177-3AD203B41FA5}">
                      <a16:colId xmlns:a16="http://schemas.microsoft.com/office/drawing/2014/main" val="37805603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Специальность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Квалификация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Граждане КР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Иностранные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граждане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0416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Менеджмент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Менеджер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18 000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20 000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0961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Правоведение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Юрист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20 000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22 000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3279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Право и </a:t>
                      </a:r>
                      <a:r>
                        <a:rPr lang="ru-RU" sz="16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</a:t>
                      </a: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соц. обеспечения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Юрист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18 000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20 000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608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</a:t>
                      </a: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обсл.ср.ВТ</a:t>
                      </a: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КС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Техник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20 000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22 000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4676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Программное обеспечение ВТ и АС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Техник-программист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20 000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22 000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032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Экономика и бухг. учет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Бухгалтер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18 000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22 000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41115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Банковское дело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Специалисть</a:t>
                      </a: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банк-</a:t>
                      </a:r>
                      <a:r>
                        <a:rPr lang="ru-RU" sz="16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</a:t>
                      </a: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дела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18 000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22 000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0001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Туризм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Организатор туризма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18 000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20 000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523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Налоги и налогообложение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Спец. по </a:t>
                      </a:r>
                      <a:r>
                        <a:rPr lang="ru-RU" sz="16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налогооблажению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18 000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22 000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0544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Финансы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Финансист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18 000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20 000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99329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Преподавание в нач. классах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Учитель в нач. кл. воспитатель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20 000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22 000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665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Дошкольное образования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Воспитатель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18 000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20 000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2700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Социальная педагогика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Социальный педагог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18 000</a:t>
                      </a:r>
                      <a:endParaRPr lang="ru-RU" sz="1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20 000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763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851382" y="842963"/>
            <a:ext cx="2340617" cy="1343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Вступительные испытания(тест): 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Русский (</a:t>
            </a:r>
            <a:r>
              <a:rPr lang="ru-RU" sz="1600" dirty="0" err="1">
                <a:solidFill>
                  <a:schemeClr val="accent6">
                    <a:lumMod val="50000"/>
                  </a:schemeClr>
                </a:solidFill>
              </a:rPr>
              <a:t>Кыргызский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) язык, Математика.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851382" y="2443163"/>
            <a:ext cx="2340617" cy="19573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В колледж принимаются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учащиеся после 9 и 11 класса</a:t>
            </a:r>
          </a:p>
          <a:p>
            <a:pPr algn="ctr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Сроки обучения </a:t>
            </a:r>
            <a:endParaRPr lang="ru-RU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базе 9 кл-2г.10мес., на базе 11кл-1г. 10мес</a:t>
            </a:r>
            <a:r>
              <a:rPr lang="ru-RU" sz="1600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57963" y="5257800"/>
            <a:ext cx="4814887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ru-RU" b="1" dirty="0">
                <a:solidFill>
                  <a:srgbClr val="002060"/>
                </a:solidFill>
              </a:rPr>
              <a:t>Адрес колледжа</a:t>
            </a:r>
            <a:r>
              <a:rPr lang="ru-RU" dirty="0">
                <a:solidFill>
                  <a:srgbClr val="002060"/>
                </a:solidFill>
              </a:rPr>
              <a:t>: Г. Бишкек, ул. Л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ru-RU" dirty="0">
                <a:solidFill>
                  <a:srgbClr val="002060"/>
                </a:solidFill>
              </a:rPr>
              <a:t>Толстого</a:t>
            </a:r>
            <a:r>
              <a:rPr lang="en-US" dirty="0">
                <a:solidFill>
                  <a:srgbClr val="002060"/>
                </a:solidFill>
              </a:rPr>
              <a:t>, 210.</a:t>
            </a:r>
            <a:endParaRPr lang="ru-RU" dirty="0">
              <a:solidFill>
                <a:srgbClr val="002060"/>
              </a:solidFill>
            </a:endParaRPr>
          </a:p>
          <a:p>
            <a:pPr fontAlgn="base"/>
            <a:r>
              <a:rPr lang="ru-RU" b="1" dirty="0">
                <a:solidFill>
                  <a:srgbClr val="002060"/>
                </a:solidFill>
              </a:rPr>
              <a:t>Тел</a:t>
            </a:r>
            <a:r>
              <a:rPr lang="en-US" dirty="0">
                <a:solidFill>
                  <a:srgbClr val="002060"/>
                </a:solidFill>
              </a:rPr>
              <a:t>: +99631288-36-54. WhatsApp:+996707070077, Instagram:</a:t>
            </a:r>
            <a:r>
              <a:rPr lang="ru-RU" dirty="0">
                <a:solidFill>
                  <a:srgbClr val="002060"/>
                </a:solidFill>
              </a:rPr>
              <a:t>с</a:t>
            </a:r>
            <a:r>
              <a:rPr lang="en-US" dirty="0" err="1">
                <a:solidFill>
                  <a:srgbClr val="002060"/>
                </a:solidFill>
              </a:rPr>
              <a:t>ollege_krao</a:t>
            </a:r>
            <a:endParaRPr lang="ru-RU" dirty="0">
              <a:solidFill>
                <a:srgbClr val="002060"/>
              </a:solidFill>
            </a:endParaRPr>
          </a:p>
          <a:p>
            <a:pPr fontAlgn="base"/>
            <a:r>
              <a:rPr lang="en-US" b="1" dirty="0">
                <a:solidFill>
                  <a:srgbClr val="002060"/>
                </a:solidFill>
              </a:rPr>
              <a:t>Web site</a:t>
            </a:r>
            <a:r>
              <a:rPr lang="en-US" dirty="0">
                <a:solidFill>
                  <a:srgbClr val="002060"/>
                </a:solidFill>
              </a:rPr>
              <a:t>: </a:t>
            </a:r>
            <a:r>
              <a:rPr lang="en-US" u="sng" dirty="0">
                <a:solidFill>
                  <a:srgbClr val="002060"/>
                </a:solidFill>
                <a:hlinkClick r:id="rId2"/>
              </a:rPr>
              <a:t>www.krao.web.kg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303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143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28600" lvl="0" indent="-228600" algn="ctr" fontAlgn="base">
              <a:lnSpc>
                <a:spcPts val="2700"/>
              </a:lnSpc>
              <a:spcBef>
                <a:spcPts val="1000"/>
              </a:spcBef>
            </a:pPr>
            <a:r>
              <a:rPr lang="ru-RU" sz="3200" b="1" cap="none" dirty="0" smtClean="0">
                <a:solidFill>
                  <a:schemeClr val="accent1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Профессиональный </a:t>
            </a:r>
            <a:r>
              <a:rPr lang="ru-RU" sz="3200" b="1" cap="none" dirty="0">
                <a:solidFill>
                  <a:schemeClr val="accent1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колледж ИСИТО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14388"/>
            <a:ext cx="12192000" cy="60436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Студенты </a:t>
            </a:r>
            <a:r>
              <a:rPr lang="ru-RU" sz="1800" b="1" dirty="0">
                <a:solidFill>
                  <a:srgbClr val="002060"/>
                </a:solidFill>
              </a:rPr>
              <a:t>могут освоить профессию и получить диплом по следующим специальностям:</a:t>
            </a:r>
          </a:p>
          <a:p>
            <a:pPr marL="0" indent="0" algn="just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1</a:t>
            </a:r>
            <a:r>
              <a:rPr lang="ru-RU" sz="1600" b="1" dirty="0" smtClean="0">
                <a:solidFill>
                  <a:srgbClr val="002060"/>
                </a:solidFill>
              </a:rPr>
              <a:t>. </a:t>
            </a:r>
            <a:r>
              <a:rPr lang="ru-RU" sz="1400" b="1" dirty="0" smtClean="0">
                <a:solidFill>
                  <a:srgbClr val="002060"/>
                </a:solidFill>
              </a:rPr>
              <a:t>ПРЕПОДАВАНИЕ </a:t>
            </a:r>
            <a:r>
              <a:rPr lang="ru-RU" sz="1400" b="1" dirty="0">
                <a:solidFill>
                  <a:srgbClr val="002060"/>
                </a:solidFill>
              </a:rPr>
              <a:t>В НАЧАЛЬНЫХ КЛАССАХ</a:t>
            </a:r>
            <a:r>
              <a:rPr lang="ru-RU" sz="1600" dirty="0">
                <a:solidFill>
                  <a:srgbClr val="002060"/>
                </a:solidFill>
              </a:rPr>
              <a:t> (квалификация – учитель начальных классов)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Выпускник </a:t>
            </a:r>
            <a:r>
              <a:rPr lang="ru-RU" sz="1600" b="1" dirty="0">
                <a:solidFill>
                  <a:srgbClr val="002060"/>
                </a:solidFill>
              </a:rPr>
              <a:t>имеет право трудоустройства:</a:t>
            </a:r>
            <a:r>
              <a:rPr lang="ru-RU" sz="1600" dirty="0">
                <a:solidFill>
                  <a:srgbClr val="002060"/>
                </a:solidFill>
              </a:rPr>
              <a:t> общеобразовательные учебные заведения, специализированные школы и детские сады, учреждения культуры и дополнительного образования, частные школы</a:t>
            </a:r>
            <a:r>
              <a:rPr lang="ru-RU" sz="1600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2</a:t>
            </a:r>
            <a:r>
              <a:rPr lang="ru-RU" sz="1600" dirty="0" smtClean="0">
                <a:solidFill>
                  <a:srgbClr val="002060"/>
                </a:solidFill>
              </a:rPr>
              <a:t>. </a:t>
            </a:r>
            <a:r>
              <a:rPr lang="ru-RU" sz="1600" b="1" dirty="0">
                <a:solidFill>
                  <a:srgbClr val="002060"/>
                </a:solidFill>
              </a:rPr>
              <a:t>БАНКОВСКОЕ </a:t>
            </a:r>
            <a:r>
              <a:rPr lang="ru-RU" sz="1600" b="1" dirty="0" smtClean="0">
                <a:solidFill>
                  <a:srgbClr val="002060"/>
                </a:solidFill>
              </a:rPr>
              <a:t>ДЕЛО</a:t>
            </a:r>
            <a:r>
              <a:rPr lang="ru-RU" sz="1600" dirty="0">
                <a:solidFill>
                  <a:srgbClr val="002060"/>
                </a:solidFill>
              </a:rPr>
              <a:t> (квалификация – специалист банковского дела)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3</a:t>
            </a:r>
            <a:r>
              <a:rPr lang="ru-RU" sz="1600" b="1" dirty="0">
                <a:solidFill>
                  <a:srgbClr val="002060"/>
                </a:solidFill>
              </a:rPr>
              <a:t>. ТЕХНИЧЕСКОЕ ОБСЛУЖИВАНИЕ СРЕДСТВ ВЫЧИСЛИТЕЛЬНОЙ ТЕХНИКИ И КОМПЬЮТЕРНЫХ СЕТЕЙ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(техник) </a:t>
            </a:r>
            <a:r>
              <a:rPr lang="ru-RU" sz="1600" b="1" dirty="0" smtClean="0">
                <a:solidFill>
                  <a:srgbClr val="002060"/>
                </a:solidFill>
              </a:rPr>
              <a:t>4</a:t>
            </a:r>
            <a:r>
              <a:rPr lang="ru-RU" sz="1600" b="1" dirty="0">
                <a:solidFill>
                  <a:srgbClr val="002060"/>
                </a:solidFill>
              </a:rPr>
              <a:t>. ПРАВОВЕДЕНИЕ </a:t>
            </a:r>
            <a:r>
              <a:rPr lang="ru-RU" sz="1600" dirty="0">
                <a:solidFill>
                  <a:srgbClr val="002060"/>
                </a:solidFill>
              </a:rPr>
              <a:t>(квалификация – </a:t>
            </a:r>
            <a:r>
              <a:rPr lang="ru-RU" sz="1600" dirty="0" smtClean="0">
                <a:solidFill>
                  <a:srgbClr val="002060"/>
                </a:solidFill>
              </a:rPr>
              <a:t>юрист)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5. ЭКОНОМИКА И БУХГАЛТЕРСКИЙ УЧЕТ </a:t>
            </a:r>
            <a:r>
              <a:rPr lang="ru-RU" sz="1600" dirty="0">
                <a:solidFill>
                  <a:srgbClr val="002060"/>
                </a:solidFill>
              </a:rPr>
              <a:t>(квалификация – бухгалтер)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6. ОРГАНИЗАЦИЯ </a:t>
            </a:r>
            <a:r>
              <a:rPr lang="ru-RU" sz="1600" b="1" dirty="0">
                <a:solidFill>
                  <a:srgbClr val="002060"/>
                </a:solidFill>
              </a:rPr>
              <a:t>ОБСЛУЖИВАНИЯ В ОБЩЕСТВЕННОМ ПИТАНИИ </a:t>
            </a:r>
            <a:r>
              <a:rPr lang="ru-RU" sz="1600" dirty="0">
                <a:solidFill>
                  <a:srgbClr val="002060"/>
                </a:solidFill>
              </a:rPr>
              <a:t>(квалификация – менеджер)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7</a:t>
            </a:r>
            <a:r>
              <a:rPr lang="ru-RU" sz="1600" b="1" dirty="0">
                <a:solidFill>
                  <a:srgbClr val="002060"/>
                </a:solidFill>
              </a:rPr>
              <a:t>. СОЦИАЛЬНАЯ РАБОТА </a:t>
            </a:r>
            <a:r>
              <a:rPr lang="ru-RU" sz="1600" dirty="0">
                <a:solidFill>
                  <a:srgbClr val="002060"/>
                </a:solidFill>
              </a:rPr>
              <a:t>(квалификация – социальный работник</a:t>
            </a:r>
            <a:r>
              <a:rPr lang="ru-RU" sz="1600" dirty="0" smtClean="0">
                <a:solidFill>
                  <a:srgbClr val="002060"/>
                </a:solidFill>
              </a:rPr>
              <a:t>).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8. ПРАВО И ОРГАНИЗАЦИЯ СОЦИАЛЬНОГО ОБЕСПЕЧЕНИЯ </a:t>
            </a:r>
            <a:r>
              <a:rPr lang="ru-RU" sz="1600" dirty="0">
                <a:solidFill>
                  <a:srgbClr val="002060"/>
                </a:solidFill>
              </a:rPr>
              <a:t>(квалификация – юрист)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Оплата</a:t>
            </a:r>
            <a:r>
              <a:rPr lang="ru-RU" sz="1600" b="1" dirty="0">
                <a:solidFill>
                  <a:srgbClr val="002060"/>
                </a:solidFill>
              </a:rPr>
              <a:t>:</a:t>
            </a:r>
            <a:r>
              <a:rPr lang="ru-RU" sz="1600" dirty="0">
                <a:solidFill>
                  <a:srgbClr val="002060"/>
                </a:solidFill>
              </a:rPr>
              <a:t> 22 000 (двадцать две тысячи) сом в год (11 000+11 000)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Срок </a:t>
            </a:r>
            <a:r>
              <a:rPr lang="ru-RU" sz="1600" b="1" dirty="0">
                <a:solidFill>
                  <a:srgbClr val="002060"/>
                </a:solidFill>
              </a:rPr>
              <a:t>обучения</a:t>
            </a:r>
            <a:r>
              <a:rPr lang="ru-RU" sz="1600" dirty="0">
                <a:solidFill>
                  <a:srgbClr val="002060"/>
                </a:solidFill>
              </a:rPr>
              <a:t>: на базе 9-го </a:t>
            </a:r>
            <a:r>
              <a:rPr lang="ru-RU" sz="1600" dirty="0" err="1">
                <a:solidFill>
                  <a:srgbClr val="002060"/>
                </a:solidFill>
              </a:rPr>
              <a:t>кл</a:t>
            </a:r>
            <a:r>
              <a:rPr lang="ru-RU" sz="1600" dirty="0">
                <a:solidFill>
                  <a:srgbClr val="002060"/>
                </a:solidFill>
              </a:rPr>
              <a:t>. – 2 г. 10 мес., на 11-го класса – 1 год 10 мес</a:t>
            </a:r>
            <a:r>
              <a:rPr lang="ru-RU" sz="16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002060"/>
                </a:solidFill>
              </a:rPr>
              <a:t>Адрес: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г</a:t>
            </a:r>
            <a:r>
              <a:rPr lang="ru-RU" sz="1600" dirty="0">
                <a:solidFill>
                  <a:srgbClr val="002060"/>
                </a:solidFill>
              </a:rPr>
              <a:t>. Бишкек, ул. </a:t>
            </a:r>
            <a:r>
              <a:rPr lang="ru-RU" sz="1600" dirty="0" err="1">
                <a:solidFill>
                  <a:srgbClr val="002060"/>
                </a:solidFill>
              </a:rPr>
              <a:t>М.Ганди</a:t>
            </a:r>
            <a:r>
              <a:rPr lang="ru-RU" sz="1600" dirty="0">
                <a:solidFill>
                  <a:srgbClr val="002060"/>
                </a:solidFill>
              </a:rPr>
              <a:t>, 112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Телефон</a:t>
            </a:r>
            <a:r>
              <a:rPr lang="ru-RU" sz="1600" dirty="0" smtClean="0">
                <a:solidFill>
                  <a:srgbClr val="002060"/>
                </a:solidFill>
              </a:rPr>
              <a:t>: 0 </a:t>
            </a:r>
            <a:r>
              <a:rPr lang="ru-RU" sz="1600" dirty="0">
                <a:solidFill>
                  <a:srgbClr val="002060"/>
                </a:solidFill>
              </a:rPr>
              <a:t>(312) 35-90-70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Сайт:</a:t>
            </a:r>
            <a:r>
              <a:rPr lang="ru-RU" sz="1600" dirty="0" smtClean="0">
                <a:solidFill>
                  <a:srgbClr val="002060"/>
                </a:solidFill>
              </a:rPr>
              <a:t> info@isito.kg</a:t>
            </a:r>
            <a:endParaRPr lang="ru-RU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64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15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ru-RU" sz="2200" b="1" cap="none" dirty="0" smtClean="0">
                <a:solidFill>
                  <a:schemeClr val="accent2"/>
                </a:solidFill>
              </a:rPr>
              <a:t/>
            </a:r>
            <a:br>
              <a:rPr lang="ru-RU" sz="2200" b="1" cap="none" dirty="0" smtClean="0">
                <a:solidFill>
                  <a:schemeClr val="accent2"/>
                </a:solidFill>
              </a:rPr>
            </a:br>
            <a:r>
              <a:rPr lang="ru-RU" sz="2200" b="1" cap="none" dirty="0" smtClean="0">
                <a:solidFill>
                  <a:schemeClr val="accent2"/>
                </a:solidFill>
              </a:rPr>
              <a:t/>
            </a:r>
            <a:br>
              <a:rPr lang="ru-RU" sz="2200" b="1" cap="none" dirty="0" smtClean="0">
                <a:solidFill>
                  <a:schemeClr val="accent2"/>
                </a:solidFill>
              </a:rPr>
            </a:br>
            <a:r>
              <a:rPr lang="ru-RU" sz="3100" b="1" cap="none" dirty="0" smtClean="0">
                <a:solidFill>
                  <a:schemeClr val="accent2"/>
                </a:solidFill>
              </a:rPr>
              <a:t>Социально </a:t>
            </a:r>
            <a:r>
              <a:rPr lang="ru-RU" sz="3100" b="1" cap="none" dirty="0">
                <a:solidFill>
                  <a:schemeClr val="accent2"/>
                </a:solidFill>
              </a:rPr>
              <a:t>–экономический колледж </a:t>
            </a:r>
            <a:r>
              <a:rPr lang="ru-RU" sz="3100" b="1" cap="none" dirty="0" err="1">
                <a:solidFill>
                  <a:schemeClr val="accent2"/>
                </a:solidFill>
              </a:rPr>
              <a:t>ИСРиП</a:t>
            </a:r>
            <a:r>
              <a:rPr lang="ru-RU" sz="3100" b="1" cap="none" dirty="0">
                <a:solidFill>
                  <a:schemeClr val="accent2"/>
                </a:solidFill>
              </a:rPr>
              <a:t>.</a:t>
            </a:r>
            <a:r>
              <a:rPr lang="ru-RU" sz="3100" cap="none" dirty="0">
                <a:solidFill>
                  <a:prstClr val="black"/>
                </a:solidFill>
              </a:rPr>
              <a:t/>
            </a:r>
            <a:br>
              <a:rPr lang="ru-RU" sz="3100" cap="none" dirty="0">
                <a:solidFill>
                  <a:prstClr val="black"/>
                </a:solidFill>
              </a:rPr>
            </a:br>
            <a:endParaRPr lang="ru-RU" sz="4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08648"/>
            <a:ext cx="12192000" cy="62493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Специальности:</a:t>
            </a:r>
          </a:p>
          <a:p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Социальная педагогика</a:t>
            </a:r>
          </a:p>
          <a:p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Менеджмент (по отраслям)</a:t>
            </a:r>
          </a:p>
          <a:p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Право и организация социального обеспечения</a:t>
            </a:r>
          </a:p>
          <a:p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Финансы (по отраслям)</a:t>
            </a:r>
          </a:p>
          <a:p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Экономика и бухгалтерский учет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Стоимость обучения: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 18 000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сом.</a:t>
            </a:r>
          </a:p>
          <a:p>
            <a:pPr marL="0" indent="0" fontAlgn="base">
              <a:buNone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Сроки обучения: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  <a:p>
            <a:pPr lvl="0" fontAlgn="base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на базе 9 класса 2 года 10 месяцев</a:t>
            </a:r>
          </a:p>
          <a:p>
            <a:pPr lvl="0" fontAlgn="base"/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на базе 11 класса 1 год 10 месяцев</a:t>
            </a:r>
          </a:p>
          <a:p>
            <a:pPr marL="0" indent="0" fontAlgn="base">
              <a:buNone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Адрес: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fontAlgn="base">
              <a:buNone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720010, г. Бишкек, проспект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Манаса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, 22 а</a:t>
            </a:r>
          </a:p>
          <a:p>
            <a:pPr marL="0" indent="0" fontAlgn="base">
              <a:buNone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Телефон: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 (0312) 31-90-88    0707-33-30-37   0771-59-32-88 0550-00-33-97</a:t>
            </a:r>
          </a:p>
          <a:p>
            <a:pPr marL="0" indent="0" fontAlgn="base">
              <a:buNone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E-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</a:rPr>
              <a:t>mail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: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 isdb@mail.ru</a:t>
            </a:r>
          </a:p>
          <a:p>
            <a:pPr marL="0" indent="0">
              <a:buNone/>
            </a:pPr>
            <a:endParaRPr lang="ru-RU" sz="18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541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4323"/>
            <a:ext cx="12192000" cy="12930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САМООПРЕДЕЛЕНИЕ В БУДУЩЕЙ ПРОФЕССИИ</a:t>
            </a:r>
            <a:endParaRPr lang="ru-RU" b="1" dirty="0">
              <a:solidFill>
                <a:srgbClr val="00B05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6" y="1657351"/>
            <a:ext cx="11601450" cy="47577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b="1" i="1" dirty="0" smtClean="0">
                <a:solidFill>
                  <a:schemeClr val="accent1"/>
                </a:solidFill>
                <a:latin typeface="Sitka Banner" panose="02000505000000020004" pitchFamily="2" charset="0"/>
              </a:rPr>
              <a:t>САМООПРЕДЛЕНИЕ ЛИЧНОСТИ – </a:t>
            </a:r>
            <a:r>
              <a:rPr lang="ru-RU" sz="2600" b="1" i="1" dirty="0" smtClean="0">
                <a:solidFill>
                  <a:srgbClr val="002060"/>
                </a:solidFill>
                <a:latin typeface="Sitka Banner" panose="02000505000000020004" pitchFamily="2" charset="0"/>
              </a:rPr>
              <a:t>ЭТО СОЗНАТЕЛЬНЫЙ , САМОСТОЯТЕЛЬНЫЙ ВЫБОР ЧЕЛОВЕКОМ ЖИЗНЕННОГО ПУТИ И ПОЗИЦИЙ, КОТОРЫХ ОН ПРИДЕРЖИВАЕТСЯ В РАЗЛИЧНЫХ. ВЫБОР ЦЕННОСТЕЙ, НРАВСТВЕННЫХ НОРМ, </a:t>
            </a:r>
            <a:r>
              <a:rPr lang="ru-RU" sz="2600" b="1" i="1" dirty="0" smtClean="0">
                <a:solidFill>
                  <a:srgbClr val="C00000"/>
                </a:solidFill>
                <a:latin typeface="Sitka Banner" panose="02000505000000020004" pitchFamily="2" charset="0"/>
              </a:rPr>
              <a:t>ПРОФЕССИИ</a:t>
            </a:r>
            <a:r>
              <a:rPr lang="ru-RU" sz="2600" b="1" i="1" dirty="0" smtClean="0">
                <a:latin typeface="Sitka Banner" panose="02000505000000020004" pitchFamily="2" charset="0"/>
              </a:rPr>
              <a:t>, </a:t>
            </a:r>
            <a:r>
              <a:rPr lang="ru-RU" sz="2600" b="1" i="1" dirty="0" smtClean="0">
                <a:solidFill>
                  <a:srgbClr val="002060"/>
                </a:solidFill>
                <a:latin typeface="Sitka Banner" panose="02000505000000020004" pitchFamily="2" charset="0"/>
              </a:rPr>
              <a:t>РЕЛИГИИ, УСЛОВИЙ ЖИЗНИ. В ПРОЦЕССЕ МЫ ОТВЕЧАЕМ СЕБЕ НА ВОПРОСЫ, ТАКОГО ХАРАКТЕРА КАК: </a:t>
            </a:r>
            <a:r>
              <a:rPr lang="ru-RU" sz="2600" b="1" i="1" dirty="0" smtClean="0">
                <a:solidFill>
                  <a:srgbClr val="C00000"/>
                </a:solidFill>
                <a:latin typeface="Sitka Banner" panose="02000505000000020004" pitchFamily="2" charset="0"/>
              </a:rPr>
              <a:t>«КЕМ БЫТЬ?», «КАКИМ БЫТЬ?». </a:t>
            </a:r>
          </a:p>
          <a:p>
            <a:pPr marL="0" indent="0">
              <a:buNone/>
            </a:pPr>
            <a:r>
              <a:rPr lang="ru-RU" sz="2600" b="1" i="1" dirty="0" smtClean="0">
                <a:solidFill>
                  <a:schemeClr val="accent1"/>
                </a:solidFill>
                <a:latin typeface="Sitka Banner" panose="02000505000000020004" pitchFamily="2" charset="0"/>
              </a:rPr>
              <a:t>ПРОФЕССИОНАЛЬНОЕ САМООПРЕДЕЛЕНИЕ </a:t>
            </a:r>
            <a:r>
              <a:rPr lang="ru-RU" sz="2600" b="1" i="1" dirty="0" smtClean="0">
                <a:solidFill>
                  <a:srgbClr val="002060"/>
                </a:solidFill>
                <a:latin typeface="Sitka Banner" panose="02000505000000020004" pitchFamily="2" charset="0"/>
              </a:rPr>
              <a:t>– НАЧИНАЕТСЯ С ВЫБОРА БУДУЩЕЙ ПРОФЕССИИ, В КОТОРОЙ ОН БУДЕТ В ДАЛЬНЕЙШЕМ РАСТИ И РАЗВИВАТЬСЯ. СОЗНАТЕЛЬНЫЙ ВЫБОР ПРОФЕССИИ И ДЕЛА ЖИЗНИ.</a:t>
            </a:r>
          </a:p>
          <a:p>
            <a:pPr marL="0" indent="0">
              <a:buNone/>
            </a:pPr>
            <a:r>
              <a:rPr lang="ru-RU" sz="2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tka Banner" panose="02000505000000020004" pitchFamily="2" charset="0"/>
              </a:rPr>
              <a:t> </a:t>
            </a:r>
            <a:r>
              <a:rPr lang="ru-RU" sz="2600" b="1" i="1" dirty="0" smtClean="0">
                <a:solidFill>
                  <a:srgbClr val="002060"/>
                </a:solidFill>
                <a:latin typeface="Sitka Banner" panose="02000505000000020004" pitchFamily="2" charset="0"/>
              </a:rPr>
              <a:t>ХОЧУ БЫТЬ</a:t>
            </a:r>
            <a:r>
              <a:rPr lang="ru-RU" sz="2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tka Banner" panose="02000505000000020004" pitchFamily="2" charset="0"/>
              </a:rPr>
              <a:t>: </a:t>
            </a:r>
            <a:r>
              <a:rPr lang="ru-RU" sz="2600" b="1" i="1" dirty="0" smtClean="0">
                <a:solidFill>
                  <a:srgbClr val="C00000"/>
                </a:solidFill>
                <a:latin typeface="Sitka Banner" panose="02000505000000020004" pitchFamily="2" charset="0"/>
              </a:rPr>
              <a:t>АКТЕРОМ?, ВРАЧОМ? АРХИТЕКТОРОМ? ЖУРНАЛИСТОМ? ПИАР-МЕНЕДЖЕРОМ? ИЛИ ИЕТЬ СОБСТВЕННЫЙ БИЗНЕС?</a:t>
            </a: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Sitka Banner" panose="02000505000000020004" pitchFamily="2" charset="0"/>
              </a:rPr>
              <a:t>ПОДУМАТЬ, ПОНЯТЬ СВОИ ЖЕЛАНИЯ, СООТНЕСТИ СВОИ СПОСОБНОСТИ И ВОЗМОЖНОСТИ И РЕШИТЬ, КАКОЙ ВИД БУДУЩЕЙ ДЕЯТЕЛЬНОСТИ ТЫ ПРЕДПОЧИТАЕШЬ? </a:t>
            </a: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Sitka Banner" panose="02000505000000020004" pitchFamily="2" charset="0"/>
              </a:rPr>
              <a:t> ПРОСМОТРИ ПЕРЕЧЕНЬ </a:t>
            </a:r>
            <a:r>
              <a:rPr lang="ru-RU" sz="2400" b="1" i="1" dirty="0" err="1" smtClean="0">
                <a:solidFill>
                  <a:srgbClr val="002060"/>
                </a:solidFill>
                <a:latin typeface="Sitka Banner" panose="02000505000000020004" pitchFamily="2" charset="0"/>
              </a:rPr>
              <a:t>СПУЗов</a:t>
            </a:r>
            <a:r>
              <a:rPr lang="ru-RU" sz="2400" b="1" i="1" dirty="0" smtClean="0">
                <a:solidFill>
                  <a:srgbClr val="002060"/>
                </a:solidFill>
                <a:latin typeface="Sitka Banner" panose="02000505000000020004" pitchFamily="2" charset="0"/>
              </a:rPr>
              <a:t>, </a:t>
            </a:r>
            <a:r>
              <a:rPr lang="ru-RU" sz="2400" b="1" i="1" dirty="0" err="1" smtClean="0">
                <a:solidFill>
                  <a:srgbClr val="002060"/>
                </a:solidFill>
                <a:latin typeface="Sitka Banner" panose="02000505000000020004" pitchFamily="2" charset="0"/>
              </a:rPr>
              <a:t>ССУЗов</a:t>
            </a:r>
            <a:r>
              <a:rPr lang="ru-RU" sz="2400" b="1" i="1" dirty="0" smtClean="0">
                <a:solidFill>
                  <a:srgbClr val="002060"/>
                </a:solidFill>
                <a:latin typeface="Sitka Banner" panose="02000505000000020004" pitchFamily="2" charset="0"/>
              </a:rPr>
              <a:t>, И РЕШИ.</a:t>
            </a:r>
          </a:p>
          <a:p>
            <a:pPr marL="0" indent="0">
              <a:buNone/>
            </a:pPr>
            <a:endParaRPr lang="ru-RU" sz="2400" b="1" i="1" dirty="0">
              <a:solidFill>
                <a:srgbClr val="C00000"/>
              </a:solidFill>
              <a:latin typeface="Sitka Banner" panose="02000505000000020004" pitchFamily="2" charset="0"/>
            </a:endParaRPr>
          </a:p>
          <a:p>
            <a:pPr marL="0" indent="0">
              <a:buNone/>
            </a:pPr>
            <a:endParaRPr lang="ru-RU" sz="2400" b="1" i="1" dirty="0" smtClean="0">
              <a:solidFill>
                <a:srgbClr val="C00000"/>
              </a:solidFill>
              <a:latin typeface="Sitka Banner" panose="02000505000000020004" pitchFamily="2" charset="0"/>
            </a:endParaRPr>
          </a:p>
          <a:p>
            <a:pPr marL="0" indent="0">
              <a:buNone/>
            </a:pP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27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287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28600" lvl="0" indent="-228600" algn="ctr">
              <a:spcBef>
                <a:spcPts val="1000"/>
              </a:spcBef>
            </a:pPr>
            <a:r>
              <a:rPr lang="ru-RU" sz="2200" b="1" cap="none" dirty="0">
                <a:solidFill>
                  <a:schemeClr val="accent2"/>
                </a:solidFill>
              </a:rPr>
              <a:t>Колледж экономики, дизайна и информационных систем.</a:t>
            </a:r>
            <a:br>
              <a:rPr lang="ru-RU" sz="2200" b="1" cap="none" dirty="0">
                <a:solidFill>
                  <a:schemeClr val="accent2"/>
                </a:solidFill>
              </a:rPr>
            </a:b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28663"/>
            <a:ext cx="12192000" cy="61293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В настоящее время колледж осуществляет подготовку кадров среднего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профессионального звена на контрактной основе по следующим специальностям: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  <a:sym typeface="Symbol" panose="05050102010706020507" pitchFamily="18" charset="2"/>
              </a:rPr>
              <a:t>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Экономика и бухгалтерский учет (ЭУБ) (по отраслям);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  <a:sym typeface="Symbol" panose="05050102010706020507" pitchFamily="18" charset="2"/>
              </a:rPr>
              <a:t>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Банковское дело (БД);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  <a:sym typeface="Symbol" panose="05050102010706020507" pitchFamily="18" charset="2"/>
              </a:rPr>
              <a:t>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Программное обеспечение вычислительной техники и автоматизированных систем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ПОВТиАС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);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  <a:sym typeface="Symbol" panose="05050102010706020507" pitchFamily="18" charset="2"/>
              </a:rPr>
              <a:t>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Техническое обслуживание средств вычислительной техники и компьютерных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сетей (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ТОСВТиКС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);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  <a:sym typeface="Symbol" panose="05050102010706020507" pitchFamily="18" charset="2"/>
              </a:rPr>
              <a:t>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Прикладная информатика (ПИ) (по областям): в экономике, менеджменте,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дизайне;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  <a:sym typeface="Symbol" panose="05050102010706020507" pitchFamily="18" charset="2"/>
              </a:rPr>
              <a:t>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Дизайн (по отраслям) (ДПО).</a:t>
            </a:r>
          </a:p>
          <a:p>
            <a:pPr marL="0" indent="0" fontAlgn="base">
              <a:buNone/>
            </a:pP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Срок обучения в колледже составляет: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  <a:sym typeface="Symbol" panose="05050102010706020507" pitchFamily="18" charset="2"/>
              </a:rPr>
              <a:t>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2 года и 10 месяцев – на базе основного общего образования;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  <a:sym typeface="Symbol" panose="05050102010706020507" pitchFamily="18" charset="2"/>
              </a:rPr>
              <a:t>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1 год и 10 месяцев – на базе среднего общего образования;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Контакты: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Директор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колледжа Тел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: (0554, 0704) 27-03-63.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Приёмная комиссия: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Тел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: +996 (702) 51-74-47, +996(555) 80-81-83, +996 (550) 73-44-45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E-</a:t>
            </a:r>
            <a:r>
              <a:rPr lang="ru-RU" sz="1800" b="1" dirty="0" err="1">
                <a:solidFill>
                  <a:schemeClr val="accent4">
                    <a:lumMod val="50000"/>
                  </a:schemeClr>
                </a:solidFill>
              </a:rPr>
              <a:t>mail</a:t>
            </a: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: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kedis.kg@mail.ru.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Адрес: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г.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Бишкек, Проспект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Ч.Айтматова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1 (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бывш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Пр.Мира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, район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Госрегистра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).</a:t>
            </a:r>
          </a:p>
          <a:p>
            <a:pPr marL="0" indent="0">
              <a:buNone/>
            </a:pPr>
            <a:endParaRPr lang="ru-RU" sz="105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928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572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</a:rPr>
              <a:t/>
            </a:r>
            <a:br>
              <a:rPr lang="ru-RU" sz="2800" b="1" dirty="0" smtClean="0">
                <a:solidFill>
                  <a:schemeClr val="accent2"/>
                </a:solidFill>
              </a:rPr>
            </a:br>
            <a:r>
              <a:rPr lang="ru-RU" sz="3100" b="1" dirty="0" smtClean="0">
                <a:solidFill>
                  <a:schemeClr val="accent2"/>
                </a:solidFill>
              </a:rPr>
              <a:t>Колледж </a:t>
            </a:r>
            <a:r>
              <a:rPr lang="ru-RU" sz="3100" b="1" dirty="0">
                <a:solidFill>
                  <a:schemeClr val="accent2"/>
                </a:solidFill>
              </a:rPr>
              <a:t>академии туризма.</a:t>
            </a:r>
            <a:r>
              <a:rPr lang="ru-RU" sz="2800" b="1" dirty="0">
                <a:solidFill>
                  <a:schemeClr val="accent2"/>
                </a:solidFill>
              </a:rPr>
              <a:t/>
            </a:r>
            <a:br>
              <a:rPr lang="ru-RU" sz="2800" b="1" dirty="0">
                <a:solidFill>
                  <a:schemeClr val="accent2"/>
                </a:solidFill>
              </a:rPr>
            </a:br>
            <a:endParaRPr lang="ru-RU" sz="16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57250"/>
            <a:ext cx="12192000" cy="60007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sz="1900" b="1" dirty="0">
                <a:solidFill>
                  <a:schemeClr val="accent4">
                    <a:lumMod val="50000"/>
                  </a:schemeClr>
                </a:solidFill>
              </a:rPr>
              <a:t>Специальности:</a:t>
            </a:r>
            <a:endParaRPr lang="ru-RU" sz="1900" dirty="0">
              <a:solidFill>
                <a:schemeClr val="accent4">
                  <a:lumMod val="50000"/>
                </a:schemeClr>
              </a:solidFill>
            </a:endParaRPr>
          </a:p>
          <a:p>
            <a:pPr fontAlgn="base"/>
            <a:r>
              <a:rPr lang="ru-RU" sz="1900" dirty="0">
                <a:solidFill>
                  <a:schemeClr val="accent4">
                    <a:lumMod val="50000"/>
                  </a:schemeClr>
                </a:solidFill>
              </a:rPr>
              <a:t>Менеджмент по отраслям – очное, контракт 26 000 сом; заочное 18 000 сом</a:t>
            </a:r>
          </a:p>
          <a:p>
            <a:pPr fontAlgn="base"/>
            <a:r>
              <a:rPr lang="ru-RU" sz="1900" dirty="0">
                <a:solidFill>
                  <a:schemeClr val="accent4">
                    <a:lumMod val="50000"/>
                  </a:schemeClr>
                </a:solidFill>
              </a:rPr>
              <a:t>Туризм – очное, контракт 23 000 сом; заочное 16 000 сом</a:t>
            </a:r>
          </a:p>
          <a:p>
            <a:pPr fontAlgn="base"/>
            <a:r>
              <a:rPr lang="ru-RU" sz="1900" dirty="0">
                <a:solidFill>
                  <a:schemeClr val="accent4">
                    <a:lumMod val="50000"/>
                  </a:schemeClr>
                </a:solidFill>
              </a:rPr>
              <a:t>Гостиничный сервис – очное, контракт 22 000 сом; заочное 15 500 сом</a:t>
            </a:r>
          </a:p>
          <a:p>
            <a:pPr marL="0" indent="0" fontAlgn="base">
              <a:buNone/>
            </a:pPr>
            <a:r>
              <a:rPr lang="ru-RU" sz="1900" b="1" dirty="0">
                <a:solidFill>
                  <a:schemeClr val="accent4">
                    <a:lumMod val="50000"/>
                  </a:schemeClr>
                </a:solidFill>
              </a:rPr>
              <a:t>На базе 9 классов </a:t>
            </a:r>
            <a:r>
              <a:rPr lang="ru-RU" sz="1900" dirty="0">
                <a:solidFill>
                  <a:schemeClr val="accent4">
                    <a:lumMod val="50000"/>
                  </a:schemeClr>
                </a:solidFill>
              </a:rPr>
              <a:t>– 2 года 10 месяцев</a:t>
            </a:r>
          </a:p>
          <a:p>
            <a:pPr marL="0" indent="0" fontAlgn="base">
              <a:buNone/>
            </a:pPr>
            <a:r>
              <a:rPr lang="ru-RU" sz="1900" b="1" dirty="0">
                <a:solidFill>
                  <a:schemeClr val="accent4">
                    <a:lumMod val="50000"/>
                  </a:schemeClr>
                </a:solidFill>
              </a:rPr>
              <a:t>На базе 11 класса </a:t>
            </a:r>
            <a:r>
              <a:rPr lang="ru-RU" sz="1900" dirty="0">
                <a:solidFill>
                  <a:schemeClr val="accent4">
                    <a:lumMod val="50000"/>
                  </a:schemeClr>
                </a:solidFill>
              </a:rPr>
              <a:t>– 1 год 10 месяцев</a:t>
            </a:r>
          </a:p>
          <a:p>
            <a:pPr marL="0" indent="0" fontAlgn="base">
              <a:buNone/>
            </a:pPr>
            <a:r>
              <a:rPr lang="ru-RU" sz="1900" dirty="0">
                <a:solidFill>
                  <a:schemeClr val="accent4">
                    <a:lumMod val="50000"/>
                  </a:schemeClr>
                </a:solidFill>
              </a:rPr>
              <a:t>Прием по результатам внутреннего 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тестирования</a:t>
            </a:r>
          </a:p>
          <a:p>
            <a:pPr marL="0" indent="0" fontAlgn="base">
              <a:buNone/>
            </a:pPr>
            <a:r>
              <a:rPr lang="ru-RU" sz="1900" b="1" dirty="0">
                <a:solidFill>
                  <a:schemeClr val="accent4">
                    <a:lumMod val="50000"/>
                  </a:schemeClr>
                </a:solidFill>
              </a:rPr>
              <a:t>Тестирование проводится одновременно по:</a:t>
            </a:r>
          </a:p>
          <a:p>
            <a:pPr marL="0" indent="0" fontAlgn="base">
              <a:buNone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•История</a:t>
            </a:r>
            <a:r>
              <a:rPr lang="ru-RU" sz="1900" dirty="0">
                <a:solidFill>
                  <a:schemeClr val="accent4">
                    <a:lumMod val="50000"/>
                  </a:schemeClr>
                </a:solidFill>
              </a:rPr>
              <a:t>, по выбору абитуриента тестирование проводится на государственном или официальном языках;</a:t>
            </a:r>
          </a:p>
          <a:p>
            <a:pPr marL="0" indent="0" fontAlgn="base">
              <a:buNone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•Иностранный язык/ </a:t>
            </a:r>
            <a:r>
              <a:rPr lang="ru-RU" sz="1900" dirty="0" err="1" smtClean="0">
                <a:solidFill>
                  <a:schemeClr val="accent4">
                    <a:lumMod val="50000"/>
                  </a:schemeClr>
                </a:solidFill>
              </a:rPr>
              <a:t>Кыргызский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900" dirty="0">
                <a:solidFill>
                  <a:schemeClr val="accent4">
                    <a:lumMod val="50000"/>
                  </a:schemeClr>
                </a:solidFill>
              </a:rPr>
              <a:t>или русский  язык</a:t>
            </a:r>
          </a:p>
          <a:p>
            <a:pPr marL="0" indent="0" fontAlgn="base">
              <a:buNone/>
            </a:pPr>
            <a:r>
              <a:rPr lang="ru-RU" sz="1900" b="1" dirty="0">
                <a:solidFill>
                  <a:schemeClr val="accent4">
                    <a:lumMod val="50000"/>
                  </a:schemeClr>
                </a:solidFill>
              </a:rPr>
              <a:t>Вступительные испытания проводятся:</a:t>
            </a:r>
            <a:endParaRPr lang="ru-RU" sz="1900" dirty="0">
              <a:solidFill>
                <a:schemeClr val="accent4">
                  <a:lumMod val="50000"/>
                </a:schemeClr>
              </a:solidFill>
            </a:endParaRPr>
          </a:p>
          <a:p>
            <a:pPr lvl="0" fontAlgn="base"/>
            <a:r>
              <a:rPr lang="ru-RU" sz="1900" dirty="0">
                <a:solidFill>
                  <a:schemeClr val="accent4">
                    <a:lumMod val="50000"/>
                  </a:schemeClr>
                </a:solidFill>
              </a:rPr>
              <a:t>на очную форму обучения   —  с 20 июля по 10 августа;</a:t>
            </a:r>
          </a:p>
          <a:p>
            <a:pPr lvl="0" fontAlgn="base"/>
            <a:r>
              <a:rPr lang="ru-RU" sz="1900" dirty="0">
                <a:solidFill>
                  <a:schemeClr val="accent4">
                    <a:lumMod val="50000"/>
                  </a:schemeClr>
                </a:solidFill>
              </a:rPr>
              <a:t>на заочную форму обучения – с 1 августа по 25 августа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1900" b="1" dirty="0" smtClean="0">
              <a:solidFill>
                <a:schemeClr val="accent4">
                  <a:lumMod val="50000"/>
                </a:schemeClr>
              </a:solidFill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sz="1900" b="1" dirty="0" smtClean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lang="ru-RU" sz="1900" b="1" dirty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900" dirty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720022, г. Бишкек, пр. Чуй, 99</a:t>
            </a:r>
            <a:br>
              <a:rPr lang="ru-RU" sz="1900" dirty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1" dirty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Телефон:</a:t>
            </a:r>
            <a:r>
              <a:rPr lang="ru-RU" sz="1900" dirty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(996-312) 360-320, 530-280</a:t>
            </a:r>
            <a:br>
              <a:rPr lang="ru-RU" sz="1900" dirty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1" dirty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Факс:</a:t>
            </a:r>
            <a:r>
              <a:rPr lang="ru-RU" sz="1900" dirty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(996-312) 530-550</a:t>
            </a:r>
            <a:br>
              <a:rPr lang="ru-RU" sz="1900" dirty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1" dirty="0" err="1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sz="1900" b="1" dirty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-сайт:</a:t>
            </a:r>
            <a:r>
              <a:rPr lang="ru-RU" sz="1900" dirty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u="sng" dirty="0" smtClean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www.at.edu.kg</a:t>
            </a:r>
            <a:endParaRPr lang="ru-RU" sz="1900" u="sng" dirty="0" smtClean="0">
              <a:solidFill>
                <a:schemeClr val="accent4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E-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mail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Office@at.edu.kg</a:t>
            </a:r>
            <a:endParaRPr lang="ru-RU" sz="17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418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143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ru-RU" sz="2400" b="1" cap="none" dirty="0" smtClean="0">
                <a:solidFill>
                  <a:schemeClr val="accent1"/>
                </a:solidFill>
              </a:rPr>
              <a:t/>
            </a:r>
            <a:br>
              <a:rPr lang="ru-RU" sz="2400" b="1" cap="none" dirty="0" smtClean="0">
                <a:solidFill>
                  <a:schemeClr val="accent1"/>
                </a:solidFill>
              </a:rPr>
            </a:br>
            <a:r>
              <a:rPr lang="ru-RU" sz="2400" b="1" cap="none" dirty="0" smtClean="0">
                <a:solidFill>
                  <a:schemeClr val="accent1"/>
                </a:solidFill>
              </a:rPr>
              <a:t>БИШКЕКСКИЙ ТЕХНОЛОГО-АРХИТЕКТУРНЫЙ КОЛЛЕДЖ</a:t>
            </a:r>
            <a:endParaRPr lang="ru-RU" sz="44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14375"/>
            <a:ext cx="12192000" cy="61436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</a:rPr>
              <a:t>СПЕЦИАЛЬНОСТИ НА БАЗЕ 9 И 11 КЛАССОВ: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Архитектура- 26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000 сомов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Дизайн архитектурной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среды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- 26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000 сомов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Дизайн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одежды - 26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000 сомов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Строительство и эксплуатация зданий и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сооружений - 25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000 сомов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Техническое обслуживание вычислительной техники и компьютерных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систем - 25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000 сомов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Экономика и бухгалтерский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учет - 23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000 сомов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Финансы - 23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000 сомов</a:t>
            </a:r>
          </a:p>
          <a:p>
            <a:pPr marL="0" indent="0" fontAlgn="base">
              <a:buNone/>
            </a:pP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</a:rPr>
              <a:t>На базе 9 классов-2 года 10 месяцев, на базе 11 классов -1 год 10 месяцев.</a:t>
            </a:r>
          </a:p>
          <a:p>
            <a:pPr marL="0" indent="0" fontAlgn="base">
              <a:buNone/>
            </a:pP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</a:rPr>
              <a:t>Внутреннее </a:t>
            </a: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тестирование:</a:t>
            </a:r>
          </a:p>
          <a:p>
            <a:pPr marL="0" indent="0" fontAlgn="base">
              <a:buNone/>
            </a:pP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Архитектура, дизайн одежды, дизайн архитектурной среды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- математика, русский (</a:t>
            </a:r>
            <a:r>
              <a:rPr lang="ru-RU" sz="1600" dirty="0" err="1">
                <a:solidFill>
                  <a:schemeClr val="accent4">
                    <a:lumMod val="50000"/>
                  </a:schemeClr>
                </a:solidFill>
              </a:rPr>
              <a:t>кыргызский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) язык, рисунок.</a:t>
            </a:r>
          </a:p>
          <a:p>
            <a:pPr marL="0" indent="0" fontAlgn="base">
              <a:buNone/>
            </a:pP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Экономика и бухгалтерский учет, финансы, строительство и эксплуатация зданий и сооружений, техническое обслуживание вычислительной техники и компьютерных систем -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 математика, русский (</a:t>
            </a:r>
            <a:r>
              <a:rPr lang="ru-RU" sz="1600" dirty="0" err="1">
                <a:solidFill>
                  <a:schemeClr val="accent4">
                    <a:lumMod val="50000"/>
                  </a:schemeClr>
                </a:solidFill>
              </a:rPr>
              <a:t>кыргызский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) язык, физика.</a:t>
            </a:r>
          </a:p>
          <a:p>
            <a:pPr marL="0" indent="0" fontAlgn="base">
              <a:buNone/>
            </a:pP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</a:rPr>
              <a:t>Контактная </a:t>
            </a: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информация:</a:t>
            </a:r>
          </a:p>
          <a:p>
            <a:pPr marL="0" indent="0" fontAlgn="base">
              <a:buNone/>
            </a:pP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Адрес: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 ул.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Тоголока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Молдо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, 60а, 4-й этаж</a:t>
            </a:r>
          </a:p>
          <a:p>
            <a:pPr marL="0" indent="0" fontAlgn="base">
              <a:buNone/>
            </a:pP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Телефон: 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+996 312 324 983</a:t>
            </a:r>
          </a:p>
          <a:p>
            <a:pPr marL="0" indent="0" fontAlgn="base">
              <a:buNone/>
            </a:pP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Сайт: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hlinkClick r:id="rId2"/>
              </a:rPr>
              <a:t>collegebtak.wixsite.com/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  <a:hlinkClick r:id="rId2"/>
              </a:rPr>
              <a:t>bishkek</a:t>
            </a:r>
            <a:endParaRPr lang="ru-RU" sz="18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283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572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solidFill>
                  <a:schemeClr val="accent2"/>
                </a:solidFill>
              </a:rPr>
              <a:t>Бишкекский</a:t>
            </a:r>
            <a:r>
              <a:rPr lang="ru-RU" sz="3200" b="1" dirty="0" smtClean="0">
                <a:solidFill>
                  <a:schemeClr val="accent2"/>
                </a:solidFill>
              </a:rPr>
              <a:t> колледж гуманитарных </a:t>
            </a:r>
            <a:br>
              <a:rPr lang="ru-RU" sz="3200" b="1" dirty="0" smtClean="0">
                <a:solidFill>
                  <a:schemeClr val="accent2"/>
                </a:solidFill>
              </a:rPr>
            </a:br>
            <a:r>
              <a:rPr lang="ru-RU" sz="3200" b="1" dirty="0" smtClean="0">
                <a:solidFill>
                  <a:schemeClr val="accent2"/>
                </a:solidFill>
              </a:rPr>
              <a:t>и социальных наук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71551"/>
            <a:ext cx="12192000" cy="588644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fontAlgn="base">
              <a:buNone/>
            </a:pP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Приглашает абитуриентов по следующим специальностям:</a:t>
            </a:r>
          </a:p>
          <a:p>
            <a:pPr marL="0" indent="0" fontAlgn="base">
              <a:buNone/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*Правоведение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* Право и организация социального обеспечения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* Экономика и бухгалтерский учет (по отраслям)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* Налоги и налогообложение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* Социальная работа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* Техническое обслуживание средств ВТ и компьютерных сетей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* Преподавание в начальных классах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* Профессиональное обучение по отраслям: мастер производственного обучения,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техник, технолог, дизайнер, конструктор-модельер.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</a:rPr>
              <a:t>Срок обучение.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</a:rPr>
              <a:t>На </a:t>
            </a: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базе 9 класса: – 2 года 10 месяцев.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На базе 11 класса: – 1 год 10 месяцев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</a:rPr>
              <a:t>Форма обучения: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очная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Адрес: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Бишкекский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Колледж Гуманитарных и Социальных Наук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Садырбаева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1а, ул. Баха пересекает ул. Гагарина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(0773) 17-73-42, (0705) 17-73-42.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(0312) 49-01-45, (0312) 49-01-46.</a:t>
            </a:r>
            <a:br>
              <a:rPr lang="ru-RU" sz="1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nformation@example.com</a:t>
            </a:r>
          </a:p>
        </p:txBody>
      </p:sp>
    </p:spTree>
    <p:extLst>
      <p:ext uri="{BB962C8B-B14F-4D97-AF65-F5344CB8AC3E}">
        <p14:creationId xmlns:p14="http://schemas.microsoft.com/office/powerpoint/2010/main" val="38466145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01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 err="1">
                <a:solidFill>
                  <a:schemeClr val="accent2"/>
                </a:solidFill>
              </a:rPr>
              <a:t>Кыргызское</a:t>
            </a:r>
            <a:r>
              <a:rPr lang="ru-RU" sz="2800" b="1" dirty="0">
                <a:solidFill>
                  <a:schemeClr val="accent2"/>
                </a:solidFill>
              </a:rPr>
              <a:t> Государственное художественное училище им. С.А. Чуйкова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0113"/>
            <a:ext cx="12192000" cy="595788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fontAlgn="base">
              <a:buNone/>
            </a:pPr>
            <a:r>
              <a:rPr lang="ru-RU" sz="2000" b="1" dirty="0">
                <a:solidFill>
                  <a:srgbClr val="002060"/>
                </a:solidFill>
              </a:rPr>
              <a:t>Специальности:</a:t>
            </a:r>
            <a:endParaRPr lang="ru-RU" sz="2000" dirty="0">
              <a:solidFill>
                <a:srgbClr val="002060"/>
              </a:solidFill>
            </a:endParaRPr>
          </a:p>
          <a:p>
            <a:pPr lvl="0" fontAlgn="base"/>
            <a:r>
              <a:rPr lang="ru-RU" sz="2000" dirty="0">
                <a:solidFill>
                  <a:srgbClr val="002060"/>
                </a:solidFill>
              </a:rPr>
              <a:t>Живопись</a:t>
            </a:r>
          </a:p>
          <a:p>
            <a:pPr lvl="0" fontAlgn="base"/>
            <a:r>
              <a:rPr lang="ru-RU" sz="2000" dirty="0">
                <a:solidFill>
                  <a:srgbClr val="002060"/>
                </a:solidFill>
              </a:rPr>
              <a:t>Дизайн</a:t>
            </a:r>
          </a:p>
          <a:p>
            <a:pPr lvl="0" fontAlgn="base"/>
            <a:r>
              <a:rPr lang="ru-RU" sz="2000" dirty="0">
                <a:solidFill>
                  <a:srgbClr val="002060"/>
                </a:solidFill>
              </a:rPr>
              <a:t>Декоративно-прикладное искусство: </a:t>
            </a:r>
            <a:r>
              <a:rPr lang="ru-RU" sz="2000" dirty="0" err="1">
                <a:solidFill>
                  <a:srgbClr val="002060"/>
                </a:solidFill>
              </a:rPr>
              <a:t>этнодизайн</a:t>
            </a:r>
            <a:r>
              <a:rPr lang="ru-RU" sz="2000" dirty="0">
                <a:solidFill>
                  <a:srgbClr val="002060"/>
                </a:solidFill>
              </a:rPr>
              <a:t> по коже, дизайн по керамике, текстиль дизайн.</a:t>
            </a:r>
          </a:p>
          <a:p>
            <a:pPr marL="0" indent="0" fontAlgn="base">
              <a:buNone/>
            </a:pPr>
            <a:r>
              <a:rPr lang="ru-RU" sz="2000" dirty="0">
                <a:solidFill>
                  <a:srgbClr val="002060"/>
                </a:solidFill>
              </a:rPr>
              <a:t>Обучение — 3 года 10 месяцев на бюджетной основе.</a:t>
            </a:r>
          </a:p>
          <a:p>
            <a:pPr marL="0" indent="0" fontAlgn="base">
              <a:buNone/>
            </a:pPr>
            <a:r>
              <a:rPr lang="ru-RU" sz="2000" dirty="0">
                <a:solidFill>
                  <a:srgbClr val="002060"/>
                </a:solidFill>
              </a:rPr>
              <a:t>На базе 9-11 классов</a:t>
            </a:r>
          </a:p>
          <a:p>
            <a:pPr marL="0" indent="0" fontAlgn="base">
              <a:buNone/>
            </a:pPr>
            <a:r>
              <a:rPr lang="ru-RU" sz="2000" dirty="0">
                <a:solidFill>
                  <a:srgbClr val="002060"/>
                </a:solidFill>
              </a:rPr>
              <a:t>Прием документов — с 15 июня по 15 июля</a:t>
            </a:r>
          </a:p>
          <a:p>
            <a:pPr marL="0" indent="0" fontAlgn="base">
              <a:buNone/>
            </a:pPr>
            <a:r>
              <a:rPr lang="ru-RU" sz="2000" dirty="0">
                <a:solidFill>
                  <a:srgbClr val="002060"/>
                </a:solidFill>
              </a:rPr>
              <a:t>Экзамены — с 16 июля по 23 июля</a:t>
            </a:r>
          </a:p>
          <a:p>
            <a:pPr marL="0" indent="0" fontAlgn="base">
              <a:buNone/>
            </a:pPr>
            <a:r>
              <a:rPr lang="ru-RU" sz="2000" b="1" dirty="0">
                <a:solidFill>
                  <a:srgbClr val="002060"/>
                </a:solidFill>
              </a:rPr>
              <a:t>Адрес:</a:t>
            </a:r>
            <a:r>
              <a:rPr lang="ru-RU" sz="2000" dirty="0">
                <a:solidFill>
                  <a:srgbClr val="002060"/>
                </a:solidFill>
              </a:rPr>
              <a:t> </a:t>
            </a:r>
            <a:r>
              <a:rPr lang="ru-RU" sz="2000" dirty="0" err="1">
                <a:solidFill>
                  <a:srgbClr val="002060"/>
                </a:solidFill>
              </a:rPr>
              <a:t>Кыргызская</a:t>
            </a:r>
            <a:r>
              <a:rPr lang="ru-RU" sz="2000" dirty="0">
                <a:solidFill>
                  <a:srgbClr val="002060"/>
                </a:solidFill>
              </a:rPr>
              <a:t> Республика, г. Бишкек, ул. </a:t>
            </a:r>
            <a:r>
              <a:rPr lang="ru-RU" sz="2000" dirty="0" err="1">
                <a:solidFill>
                  <a:srgbClr val="002060"/>
                </a:solidFill>
              </a:rPr>
              <a:t>Орозбекова</a:t>
            </a:r>
            <a:r>
              <a:rPr lang="ru-RU" sz="2000" dirty="0">
                <a:solidFill>
                  <a:srgbClr val="002060"/>
                </a:solidFill>
              </a:rPr>
              <a:t>, 6</a:t>
            </a:r>
          </a:p>
          <a:p>
            <a:pPr marL="0" indent="0" fontAlgn="base">
              <a:buNone/>
            </a:pPr>
            <a:r>
              <a:rPr lang="ru-RU" sz="2000" b="1" dirty="0">
                <a:solidFill>
                  <a:srgbClr val="002060"/>
                </a:solidFill>
              </a:rPr>
              <a:t>Телефон</a:t>
            </a:r>
            <a:r>
              <a:rPr lang="ru-RU" sz="2000" dirty="0">
                <a:solidFill>
                  <a:srgbClr val="002060"/>
                </a:solidFill>
              </a:rPr>
              <a:t>: 0(550) 050 375, 0(702) 246 </a:t>
            </a:r>
            <a:r>
              <a:rPr lang="ru-RU" sz="2000" dirty="0" smtClean="0">
                <a:solidFill>
                  <a:srgbClr val="002060"/>
                </a:solidFill>
              </a:rPr>
              <a:t>778.</a:t>
            </a:r>
          </a:p>
          <a:p>
            <a:pPr marL="0" indent="0" fontAlgn="base">
              <a:buNone/>
            </a:pPr>
            <a:r>
              <a:rPr lang="ru-RU" b="1" dirty="0" err="1">
                <a:solidFill>
                  <a:srgbClr val="002060"/>
                </a:solidFill>
              </a:rPr>
              <a:t>Email</a:t>
            </a:r>
            <a:r>
              <a:rPr lang="ru-RU" b="1" dirty="0">
                <a:solidFill>
                  <a:srgbClr val="002060"/>
                </a:solidFill>
              </a:rPr>
              <a:t>:</a:t>
            </a:r>
            <a:r>
              <a:rPr lang="ru-RU" dirty="0">
                <a:solidFill>
                  <a:srgbClr val="002060"/>
                </a:solidFill>
              </a:rPr>
              <a:t> kghu.kg@gmail.com</a:t>
            </a:r>
          </a:p>
          <a:p>
            <a:pPr marL="0" indent="0" fontAlgn="base"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6276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86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base">
              <a:lnSpc>
                <a:spcPts val="2700"/>
              </a:lnSpc>
              <a:spcAft>
                <a:spcPts val="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u="sng" dirty="0" err="1">
                <a:solidFill>
                  <a:srgbClr val="333333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Бишкекский</a:t>
            </a:r>
            <a:r>
              <a:rPr lang="ru-RU" sz="2800" b="1" u="sng" dirty="0">
                <a:solidFill>
                  <a:srgbClr val="333333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колледж </a:t>
            </a:r>
            <a:r>
              <a:rPr lang="ru-RU" sz="2800" b="1" u="sng" dirty="0" smtClean="0">
                <a:solidFill>
                  <a:srgbClr val="333333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телекоммуникаций</a:t>
            </a:r>
            <a:r>
              <a:rPr lang="ru-RU" sz="2800" b="1" u="sng" dirty="0" smtClean="0">
                <a:solidFill>
                  <a:srgbClr val="333333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u="sng" dirty="0" smtClean="0">
                <a:solidFill>
                  <a:srgbClr val="333333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u="sng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28689"/>
            <a:ext cx="12192000" cy="592931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Колледж готовит специалистов по следующим специальностям: </a:t>
            </a:r>
            <a:endParaRPr lang="ru-RU" sz="1800" dirty="0">
              <a:solidFill>
                <a:schemeClr val="accent4">
                  <a:lumMod val="50000"/>
                </a:schemeClr>
              </a:solidFill>
            </a:endParaRPr>
          </a:p>
          <a:p>
            <a:pPr lvl="0" fontAlgn="base"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Средства связи с подвижными объектами</a:t>
            </a:r>
          </a:p>
          <a:p>
            <a:pPr lvl="0" fontAlgn="base"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Сети, связи и системы коммутации</a:t>
            </a:r>
          </a:p>
          <a:p>
            <a:pPr lvl="0" fontAlgn="base"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Многоканальные телекоммуникационные системы</a:t>
            </a:r>
          </a:p>
          <a:p>
            <a:pPr lvl="0" fontAlgn="base"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Оптические и оптико-электронные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приборы</a:t>
            </a:r>
          </a:p>
          <a:p>
            <a:pPr marL="0" indent="0" fontAlgn="base">
              <a:buNone/>
            </a:pP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Программа обучения 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первого курса для студентов после 9 класса охватывает программу 10-11 классов. Последующие курсы подготовка квалифицированного специалиста по выбранному направлению. Поступившие после 11 класса начинают свое обучение сразу со второго курса.</a:t>
            </a:r>
          </a:p>
          <a:p>
            <a:pPr marL="0" lvl="0" indent="0" fontAlgn="base">
              <a:buNone/>
            </a:pP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</a:rPr>
              <a:t>Сроки обучения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: 9-кл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. – 2 года 10 месяцев;</a:t>
            </a:r>
          </a:p>
          <a:p>
            <a:pPr marL="0" lvl="0" indent="0" fontAlgn="base">
              <a:buNone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11-кл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. – 1 года 10 месяцев.</a:t>
            </a:r>
          </a:p>
          <a:p>
            <a:pPr marL="0" lvl="0" indent="0" fontAlgn="base">
              <a:buNone/>
            </a:pPr>
            <a:endParaRPr lang="ru-RU" sz="1800" dirty="0" smtClean="0">
              <a:solidFill>
                <a:schemeClr val="accent4">
                  <a:lumMod val="50000"/>
                </a:schemeClr>
              </a:solidFill>
              <a:hlinkClick r:id="rId3"/>
            </a:endParaRPr>
          </a:p>
          <a:p>
            <a:pPr marL="0" lvl="0" indent="0" fontAlgn="base">
              <a:buNone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hlinkClick r:id="rId3"/>
              </a:rPr>
              <a:t>e-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  <a:hlinkClick r:id="rId3"/>
              </a:rPr>
              <a:t>mail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hlinkClick r:id="rId3"/>
              </a:rPr>
              <a:t>: bksit@mail.ru</a:t>
            </a:r>
            <a:endParaRPr lang="ru-RU" sz="1800" dirty="0">
              <a:solidFill>
                <a:schemeClr val="accent4">
                  <a:lumMod val="50000"/>
                </a:schemeClr>
              </a:solidFill>
            </a:endParaRPr>
          </a:p>
          <a:p>
            <a:pPr marL="0" lvl="0" indent="0" fontAlgn="base">
              <a:buNone/>
            </a:pP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</a:rPr>
              <a:t>Кыргызская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 Республика,720016, г. Бишкек, Ул. Анкара (Горького) 1/17,</a:t>
            </a:r>
          </a:p>
          <a:p>
            <a:pPr marL="0" indent="0" fontAlgn="base">
              <a:buNone/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(напротив развлекательного центра «Городской ледовый каток»)</a:t>
            </a:r>
          </a:p>
          <a:p>
            <a:pPr fontAlgn="base"/>
            <a:endParaRPr lang="ru-RU" dirty="0"/>
          </a:p>
          <a:p>
            <a:pPr marL="0" lvl="0" indent="0" fontAlgn="base">
              <a:buNone/>
            </a:pPr>
            <a:endParaRPr lang="ru-RU" sz="1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8167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1600" b="1" u="sng" dirty="0">
                <a:solidFill>
                  <a:schemeClr val="accent4">
                    <a:lumMod val="50000"/>
                  </a:schemeClr>
                </a:solidFill>
              </a:rPr>
              <a:t>Профессиональный лицей № 3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fontAlgn="base">
              <a:buNone/>
            </a:pPr>
            <a:r>
              <a:rPr lang="ru-RU" sz="1600" b="1" i="1" dirty="0">
                <a:solidFill>
                  <a:schemeClr val="accent4">
                    <a:lumMod val="50000"/>
                  </a:schemeClr>
                </a:solidFill>
              </a:rPr>
              <a:t>О</a:t>
            </a:r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</a:rPr>
              <a:t>бучение </a:t>
            </a:r>
            <a:r>
              <a:rPr lang="ru-RU" sz="1600" b="1" i="1" dirty="0">
                <a:solidFill>
                  <a:schemeClr val="accent4">
                    <a:lumMod val="50000"/>
                  </a:schemeClr>
                </a:solidFill>
              </a:rPr>
              <a:t>специальностям: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печатники, переплетчики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токари, автослесари, автоэлектрики, ремонтники </a:t>
            </a:r>
            <a:r>
              <a:rPr lang="ru-RU" sz="1600" i="1" dirty="0" err="1" smtClean="0">
                <a:solidFill>
                  <a:schemeClr val="accent4">
                    <a:lumMod val="50000"/>
                  </a:schemeClr>
                </a:solidFill>
              </a:rPr>
              <a:t>быттехники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электромеханик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по ремонту холодильной техники и систем кондиционирования воздуха</a:t>
            </a:r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</a:rPr>
              <a:t> -10 месяцев</a:t>
            </a:r>
            <a:endParaRPr lang="ru-RU" sz="1600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fontAlgn="base">
              <a:buNone/>
            </a:pPr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</a:rPr>
              <a:t>Краткосрочные курсы от 2 месяцев до 4 месяцев</a:t>
            </a:r>
            <a:r>
              <a:rPr lang="ru-RU" sz="1600" b="1" i="1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пользователь ПК,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наборщик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- верстальщик на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компьютере (полиграфическое производство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), п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одготовительное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обучение трудовых мигрантов, выезжающих в Республику Корея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(техника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безопасности),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программа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подготовительного обучения по Технике безопасности,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электросварщик, парикмахер.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lvl="0" fontAlgn="base"/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Телефон: </a:t>
            </a: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+996 (312) 66-39-03, </a:t>
            </a: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66-14-35, 62 49 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</a:rPr>
              <a:t>12.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lvl="0" fontAlgn="base"/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г. Бишкек, ул. </a:t>
            </a:r>
            <a:r>
              <a:rPr lang="ru-RU" sz="1600" dirty="0" err="1">
                <a:solidFill>
                  <a:schemeClr val="accent4">
                    <a:lumMod val="50000"/>
                  </a:schemeClr>
                </a:solidFill>
              </a:rPr>
              <a:t>Раззакова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, 62</a:t>
            </a:r>
          </a:p>
          <a:p>
            <a:pPr marL="0" indent="0" fontAlgn="base">
              <a:buNone/>
            </a:pPr>
            <a:r>
              <a:rPr lang="ru-RU" sz="1600" b="1" u="sng" dirty="0">
                <a:solidFill>
                  <a:schemeClr val="accent4">
                    <a:lumMod val="50000"/>
                  </a:schemeClr>
                </a:solidFill>
              </a:rPr>
              <a:t>Профессиональный лицей № 10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fontAlgn="base">
              <a:buNone/>
            </a:pPr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</a:rPr>
              <a:t>П</a:t>
            </a:r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</a:rPr>
              <a:t>одготовка: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пекарей,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поваров, поваров – официантов, поваров национальной и зарубежной кухни, 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кондитеров,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парикмахеров,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продавцов,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графический дизайнер, офис-менеджеров- 10 месяцев; парикмахер –визажист – 5 месяцев.</a:t>
            </a:r>
          </a:p>
          <a:p>
            <a:pPr marL="0" indent="0" fontAlgn="base">
              <a:buNone/>
            </a:pPr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</a:rPr>
              <a:t>Долгосрочные 2 года</a:t>
            </a:r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ювелир,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изготовитель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национальных изделий и сувениров,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изготовитель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и дизайнер национальных изделий и одежды,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изготовитель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национальных изделий из дерева,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изготовитель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художественных изделий из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кожи.</a:t>
            </a:r>
            <a:endParaRPr lang="ru-RU" sz="16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fontAlgn="base">
              <a:buNone/>
            </a:pPr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</a:rPr>
              <a:t>Краткосрочные курсы от 1,5 месяцев до 3 месяцев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мастер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маникюра и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педикюра, мастер массажа, визажист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, косметолог,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повар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по приготовлению десертов,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гид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проводник со знанием походной кухни,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кондитер-оформитель.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lvl="0" fontAlgn="base"/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Телефон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: +996 (312) 35-26-23</a:t>
            </a:r>
          </a:p>
          <a:p>
            <a:pPr lvl="0" fontAlgn="base"/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Факс: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 +996 (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312)35-28-38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</a:rPr>
              <a:t>;  </a:t>
            </a:r>
            <a:r>
              <a:rPr lang="ru-RU" sz="1600" b="1" dirty="0" err="1" smtClean="0">
                <a:solidFill>
                  <a:schemeClr val="accent4">
                    <a:lumMod val="50000"/>
                  </a:schemeClr>
                </a:solidFill>
              </a:rPr>
              <a:t>эл.почта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</a:rPr>
              <a:t>uermiek@bk.ru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lvl="0" fontAlgn="base"/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г. Бишкек, бул. Молодой Гвардии, 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66937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ru-RU" sz="1600" b="1" u="sng" dirty="0">
                <a:solidFill>
                  <a:schemeClr val="accent4">
                    <a:lumMod val="50000"/>
                  </a:schemeClr>
                </a:solidFill>
              </a:rPr>
              <a:t>Профессиональный лицей № 75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fontAlgn="base"/>
            <a:r>
              <a:rPr lang="ru-RU" sz="1600" b="1" i="1" dirty="0">
                <a:solidFill>
                  <a:schemeClr val="accent4">
                    <a:lumMod val="50000"/>
                  </a:schemeClr>
                </a:solidFill>
              </a:rPr>
              <a:t>подготовка водителей категории "С", секретарей-стенографистов, портных женской и детской одежды, пользователей ПК со знанием основ бухучета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lvl="0" fontAlgn="base"/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Телефон: </a:t>
            </a: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+996 (312) 32-01-17, 32-01-18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lvl="0" fontAlgn="base"/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г. Бишкек, ул. </a:t>
            </a:r>
            <a:r>
              <a:rPr lang="ru-RU" sz="1600" dirty="0" err="1">
                <a:solidFill>
                  <a:schemeClr val="accent4">
                    <a:lumMod val="50000"/>
                  </a:schemeClr>
                </a:solidFill>
              </a:rPr>
              <a:t>Баялинова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, 124</a:t>
            </a:r>
          </a:p>
          <a:p>
            <a:pPr marL="0" indent="0" fontAlgn="base">
              <a:buNone/>
            </a:pPr>
            <a:r>
              <a:rPr lang="ru-RU" sz="1600" b="1" u="sng" dirty="0" smtClean="0">
                <a:solidFill>
                  <a:schemeClr val="accent4">
                    <a:lumMod val="50000"/>
                  </a:schemeClr>
                </a:solidFill>
              </a:rPr>
              <a:t>Профессиональный </a:t>
            </a:r>
            <a:r>
              <a:rPr lang="ru-RU" sz="1600" b="1" u="sng" dirty="0">
                <a:solidFill>
                  <a:schemeClr val="accent4">
                    <a:lumMod val="50000"/>
                  </a:schemeClr>
                </a:solidFill>
              </a:rPr>
              <a:t>лицей № 91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fontAlgn="base"/>
            <a:r>
              <a:rPr lang="ru-RU" sz="1600" b="1" i="1" dirty="0">
                <a:solidFill>
                  <a:schemeClr val="accent4">
                    <a:lumMod val="50000"/>
                  </a:schemeClr>
                </a:solidFill>
              </a:rPr>
              <a:t>курсы кулинаров, поваров, официантов, барменов, курсы водителей грузовых и легковых автомобилей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lvl="0" fontAlgn="base"/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Телефон: </a:t>
            </a: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+996 (312) 49-02-44, 49-02-35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lvl="0" fontAlgn="base"/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г. Бишкек, ул. </a:t>
            </a:r>
            <a:r>
              <a:rPr lang="ru-RU" sz="1600" dirty="0" err="1">
                <a:solidFill>
                  <a:schemeClr val="accent4">
                    <a:lumMod val="50000"/>
                  </a:schemeClr>
                </a:solidFill>
              </a:rPr>
              <a:t>Купянская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, 34 А</a:t>
            </a:r>
          </a:p>
          <a:p>
            <a:pPr marL="0" indent="0" fontAlgn="base">
              <a:buNone/>
            </a:pPr>
            <a:r>
              <a:rPr lang="ru-RU" sz="1600" b="1" u="sng" dirty="0">
                <a:solidFill>
                  <a:schemeClr val="accent4">
                    <a:lumMod val="50000"/>
                  </a:schemeClr>
                </a:solidFill>
              </a:rPr>
              <a:t>Профессиональный лицей № 93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fontAlgn="base"/>
            <a:r>
              <a:rPr lang="ru-RU" sz="1600" b="1" i="1" dirty="0">
                <a:solidFill>
                  <a:schemeClr val="accent4">
                    <a:lumMod val="50000"/>
                  </a:schemeClr>
                </a:solidFill>
              </a:rPr>
              <a:t>Информационные и IT-технологии; Радиоэлектроника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lvl="0" fontAlgn="base"/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Телефон: </a:t>
            </a: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+996 (312) 44-92-32, 44-92-19, 44-92-35, 44-92-23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lvl="0" fontAlgn="base"/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г. Бишкек, ул. </a:t>
            </a:r>
            <a:r>
              <a:rPr lang="ru-RU" sz="1600" dirty="0" err="1">
                <a:solidFill>
                  <a:schemeClr val="accent4">
                    <a:lumMod val="50000"/>
                  </a:schemeClr>
                </a:solidFill>
              </a:rPr>
              <a:t>Чолпон-Атинская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, 3 (пер. ул. Горького, напротив </a:t>
            </a:r>
            <a:r>
              <a:rPr lang="ru-RU" sz="1600" dirty="0" err="1">
                <a:solidFill>
                  <a:schemeClr val="accent4">
                    <a:lumMod val="50000"/>
                  </a:schemeClr>
                </a:solidFill>
              </a:rPr>
              <a:t>Респ.ГАИ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 marL="0" indent="0" fontAlgn="base">
              <a:buNone/>
            </a:pPr>
            <a:r>
              <a:rPr lang="ru-RU" sz="1600" b="1" u="sng" dirty="0">
                <a:solidFill>
                  <a:schemeClr val="accent4">
                    <a:lumMod val="50000"/>
                  </a:schemeClr>
                </a:solidFill>
              </a:rPr>
              <a:t>Профессиональный лицей № 94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fontAlgn="base"/>
            <a:r>
              <a:rPr lang="ru-RU" sz="1600" b="1" i="1" dirty="0">
                <a:solidFill>
                  <a:schemeClr val="accent4">
                    <a:lumMod val="50000"/>
                  </a:schemeClr>
                </a:solidFill>
              </a:rPr>
              <a:t>обучение на бюджетной основе, срок обучения 10 мес., по специальностям: парикмахер широкого профиля, ремонтник радиотелевизионной аппаратуры, электромеханик бытовой техники, портной, швея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lvl="0" fontAlgn="base"/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Телефон: </a:t>
            </a: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+996 (312) 49-01-56, 49-13-47, 49-01-65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lvl="0" fontAlgn="base"/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г. Бишкек, ул. </a:t>
            </a:r>
            <a:r>
              <a:rPr lang="ru-RU" sz="1600" dirty="0" err="1">
                <a:solidFill>
                  <a:schemeClr val="accent4">
                    <a:lumMod val="50000"/>
                  </a:schemeClr>
                </a:solidFill>
              </a:rPr>
              <a:t>Купянская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, 30, пересекает ул.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Гагарина.</a:t>
            </a:r>
          </a:p>
          <a:p>
            <a:pPr marL="0" lvl="0" indent="0" fontAlgn="base">
              <a:buNone/>
            </a:pPr>
            <a:r>
              <a:rPr lang="ru-RU" sz="1600" b="1" u="sng" dirty="0">
                <a:solidFill>
                  <a:schemeClr val="accent4">
                    <a:lumMod val="50000"/>
                  </a:schemeClr>
                </a:solidFill>
              </a:rPr>
              <a:t>Профессиональный лицей № 97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fontAlgn="base"/>
            <a:r>
              <a:rPr lang="ru-RU" sz="1600" b="1" i="1" dirty="0">
                <a:solidFill>
                  <a:schemeClr val="accent4">
                    <a:lumMod val="50000"/>
                  </a:schemeClr>
                </a:solidFill>
              </a:rPr>
              <a:t>подготовка специалистов ж/д сети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lvl="1" fontAlgn="base"/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Телефон: </a:t>
            </a: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+996 (312) 21-64-92, 21-64-87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lvl="1" fontAlgn="base"/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г. Бишкек, ул. Маликова, 57</a:t>
            </a:r>
          </a:p>
          <a:p>
            <a:pPr marL="0" lvl="0" indent="0" fontAlgn="base">
              <a:buNone/>
            </a:pP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0184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lvl="0" indent="0" fontAlgn="base">
              <a:buNone/>
            </a:pPr>
            <a:r>
              <a:rPr lang="ru-RU" sz="1600" b="1" u="sng" dirty="0">
                <a:solidFill>
                  <a:srgbClr val="8D65EA">
                    <a:lumMod val="50000"/>
                  </a:srgbClr>
                </a:solidFill>
              </a:rPr>
              <a:t>Профессиональный лицей № 98</a:t>
            </a:r>
            <a:endParaRPr lang="ru-RU" sz="1600" dirty="0">
              <a:solidFill>
                <a:srgbClr val="8D65EA">
                  <a:lumMod val="50000"/>
                </a:srgbClr>
              </a:solidFill>
            </a:endParaRPr>
          </a:p>
          <a:p>
            <a:pPr marL="0" lvl="0" indent="0" fontAlgn="base">
              <a:buNone/>
            </a:pPr>
            <a:r>
              <a:rPr lang="ru-RU" sz="1600" b="1" i="1" dirty="0" smtClean="0">
                <a:solidFill>
                  <a:srgbClr val="8D65EA">
                    <a:lumMod val="50000"/>
                  </a:srgbClr>
                </a:solidFill>
              </a:rPr>
              <a:t>Подготовка по направлениям: </a:t>
            </a:r>
            <a:r>
              <a:rPr lang="ru-RU" sz="1600" i="1" dirty="0" smtClean="0">
                <a:solidFill>
                  <a:srgbClr val="8D65EA">
                    <a:lumMod val="50000"/>
                  </a:srgbClr>
                </a:solidFill>
              </a:rPr>
              <a:t>сети </a:t>
            </a:r>
            <a:r>
              <a:rPr lang="ru-RU" sz="1600" i="1" dirty="0">
                <a:solidFill>
                  <a:srgbClr val="8D65EA">
                    <a:lumMod val="50000"/>
                  </a:srgbClr>
                </a:solidFill>
              </a:rPr>
              <a:t>связи и системы коммутации, </a:t>
            </a:r>
            <a:r>
              <a:rPr lang="ru-RU" sz="1600" i="1" dirty="0" smtClean="0">
                <a:solidFill>
                  <a:srgbClr val="8D65EA">
                    <a:lumMod val="50000"/>
                  </a:srgbClr>
                </a:solidFill>
              </a:rPr>
              <a:t>многоканальные </a:t>
            </a:r>
            <a:r>
              <a:rPr lang="ru-RU" sz="1600" i="1" dirty="0">
                <a:solidFill>
                  <a:srgbClr val="8D65EA">
                    <a:lumMod val="50000"/>
                  </a:srgbClr>
                </a:solidFill>
              </a:rPr>
              <a:t>телекоммуникационные системы, </a:t>
            </a:r>
            <a:r>
              <a:rPr lang="ru-RU" sz="1600" i="1" dirty="0" smtClean="0">
                <a:solidFill>
                  <a:srgbClr val="8D65EA">
                    <a:lumMod val="50000"/>
                  </a:srgbClr>
                </a:solidFill>
              </a:rPr>
              <a:t>средства </a:t>
            </a:r>
            <a:r>
              <a:rPr lang="ru-RU" sz="1600" i="1" dirty="0">
                <a:solidFill>
                  <a:srgbClr val="8D65EA">
                    <a:lumMod val="50000"/>
                  </a:srgbClr>
                </a:solidFill>
              </a:rPr>
              <a:t>связи с подвижными объектами (мобильные сети), </a:t>
            </a:r>
            <a:r>
              <a:rPr lang="ru-RU" sz="1600" i="1" dirty="0" smtClean="0">
                <a:solidFill>
                  <a:srgbClr val="8D65EA">
                    <a:lumMod val="50000"/>
                  </a:srgbClr>
                </a:solidFill>
              </a:rPr>
              <a:t>менеджмент </a:t>
            </a:r>
            <a:r>
              <a:rPr lang="ru-RU" sz="1600" i="1" dirty="0">
                <a:solidFill>
                  <a:srgbClr val="8D65EA">
                    <a:lumMod val="50000"/>
                  </a:srgbClr>
                </a:solidFill>
              </a:rPr>
              <a:t>на предприятиях связи, </a:t>
            </a:r>
            <a:r>
              <a:rPr lang="ru-RU" sz="1600" i="1" dirty="0" smtClean="0">
                <a:solidFill>
                  <a:srgbClr val="8D65EA">
                    <a:lumMod val="50000"/>
                  </a:srgbClr>
                </a:solidFill>
              </a:rPr>
              <a:t>междугородная </a:t>
            </a:r>
            <a:r>
              <a:rPr lang="ru-RU" sz="1600" i="1" dirty="0">
                <a:solidFill>
                  <a:srgbClr val="8D65EA">
                    <a:lumMod val="50000"/>
                  </a:srgbClr>
                </a:solidFill>
              </a:rPr>
              <a:t>и информационно - справочная служба (</a:t>
            </a:r>
            <a:r>
              <a:rPr lang="ru-RU" sz="1600" i="1" dirty="0" err="1">
                <a:solidFill>
                  <a:srgbClr val="8D65EA">
                    <a:lumMod val="50000"/>
                  </a:srgbClr>
                </a:solidFill>
              </a:rPr>
              <a:t>Call</a:t>
            </a:r>
            <a:r>
              <a:rPr lang="ru-RU" sz="1600" i="1" dirty="0">
                <a:solidFill>
                  <a:srgbClr val="8D65EA">
                    <a:lumMod val="50000"/>
                  </a:srgbClr>
                </a:solidFill>
              </a:rPr>
              <a:t> </a:t>
            </a:r>
            <a:r>
              <a:rPr lang="ru-RU" sz="1600" i="1" dirty="0" err="1">
                <a:solidFill>
                  <a:srgbClr val="8D65EA">
                    <a:lumMod val="50000"/>
                  </a:srgbClr>
                </a:solidFill>
              </a:rPr>
              <a:t>center</a:t>
            </a:r>
            <a:r>
              <a:rPr lang="ru-RU" sz="1600" i="1" dirty="0">
                <a:solidFill>
                  <a:srgbClr val="8D65EA">
                    <a:lumMod val="50000"/>
                  </a:srgbClr>
                </a:solidFill>
              </a:rPr>
              <a:t>), почтовая связь, </a:t>
            </a:r>
            <a:r>
              <a:rPr lang="ru-RU" sz="1600" i="1" dirty="0" smtClean="0">
                <a:solidFill>
                  <a:srgbClr val="8D65EA">
                    <a:lumMod val="50000"/>
                  </a:srgbClr>
                </a:solidFill>
              </a:rPr>
              <a:t>линейно- </a:t>
            </a:r>
            <a:r>
              <a:rPr lang="ru-RU" sz="1600" i="1" dirty="0">
                <a:solidFill>
                  <a:srgbClr val="8D65EA">
                    <a:lumMod val="50000"/>
                  </a:srgbClr>
                </a:solidFill>
              </a:rPr>
              <a:t>кабельные сооружения связи, системное администрирование, информационная безопасность, Интернет – технологии, Компьютерный дизайн, </a:t>
            </a:r>
            <a:r>
              <a:rPr lang="ru-RU" sz="1600" i="1" dirty="0" smtClean="0">
                <a:solidFill>
                  <a:srgbClr val="8D65EA">
                    <a:lumMod val="50000"/>
                  </a:srgbClr>
                </a:solidFill>
              </a:rPr>
              <a:t>парикмахерское </a:t>
            </a:r>
            <a:r>
              <a:rPr lang="ru-RU" sz="1600" i="1" dirty="0">
                <a:solidFill>
                  <a:srgbClr val="8D65EA">
                    <a:lumMod val="50000"/>
                  </a:srgbClr>
                </a:solidFill>
              </a:rPr>
              <a:t>дело (визаж, маникюр</a:t>
            </a:r>
            <a:r>
              <a:rPr lang="ru-RU" sz="1600" i="1" dirty="0" smtClean="0">
                <a:solidFill>
                  <a:srgbClr val="8D65EA">
                    <a:lumMod val="50000"/>
                  </a:srgbClr>
                </a:solidFill>
              </a:rPr>
              <a:t>)- </a:t>
            </a:r>
            <a:r>
              <a:rPr lang="ru-RU" sz="1600" b="1" i="1" dirty="0" smtClean="0">
                <a:solidFill>
                  <a:srgbClr val="8D65EA">
                    <a:lumMod val="50000"/>
                  </a:srgbClr>
                </a:solidFill>
              </a:rPr>
              <a:t>10 месяцев.</a:t>
            </a:r>
          </a:p>
          <a:p>
            <a:pPr marL="0" lvl="0" indent="0" fontAlgn="base">
              <a:buNone/>
            </a:pPr>
            <a:r>
              <a:rPr lang="ru-RU" sz="1600" b="1" i="1" dirty="0">
                <a:solidFill>
                  <a:srgbClr val="8D65EA">
                    <a:lumMod val="50000"/>
                  </a:srgbClr>
                </a:solidFill>
              </a:rPr>
              <a:t>Краткосрочные: </a:t>
            </a:r>
            <a:r>
              <a:rPr lang="ru-RU" sz="1600" i="1" dirty="0" smtClean="0">
                <a:solidFill>
                  <a:srgbClr val="8D65EA">
                    <a:lumMod val="50000"/>
                  </a:srgbClr>
                </a:solidFill>
              </a:rPr>
              <a:t>бухгалтер </a:t>
            </a:r>
            <a:r>
              <a:rPr lang="ru-RU" sz="1600" i="1" dirty="0">
                <a:solidFill>
                  <a:srgbClr val="8D65EA">
                    <a:lumMod val="50000"/>
                  </a:srgbClr>
                </a:solidFill>
              </a:rPr>
              <a:t>учет + С: бухгалтерия + МСФО, Офис менеджер со знанием компьютера и английского языка, </a:t>
            </a:r>
            <a:r>
              <a:rPr lang="ru-RU" sz="1600" i="1" dirty="0" err="1">
                <a:solidFill>
                  <a:srgbClr val="8D65EA">
                    <a:lumMod val="50000"/>
                  </a:srgbClr>
                </a:solidFill>
              </a:rPr>
              <a:t>Web</a:t>
            </a:r>
            <a:r>
              <a:rPr lang="ru-RU" sz="1600" i="1" dirty="0">
                <a:solidFill>
                  <a:srgbClr val="8D65EA">
                    <a:lumMod val="50000"/>
                  </a:srgbClr>
                </a:solidFill>
              </a:rPr>
              <a:t> – дизайн – курсы обучения по созданию сайтов, </a:t>
            </a:r>
            <a:r>
              <a:rPr lang="ru-RU" sz="1600" i="1" dirty="0" smtClean="0">
                <a:solidFill>
                  <a:srgbClr val="8D65EA">
                    <a:lumMod val="50000"/>
                  </a:srgbClr>
                </a:solidFill>
              </a:rPr>
              <a:t>ремонт </a:t>
            </a:r>
            <a:r>
              <a:rPr lang="ru-RU" sz="1600" i="1" dirty="0">
                <a:solidFill>
                  <a:srgbClr val="8D65EA">
                    <a:lumMod val="50000"/>
                  </a:srgbClr>
                </a:solidFill>
              </a:rPr>
              <a:t>сотовых телефонов, Оператор </a:t>
            </a:r>
            <a:r>
              <a:rPr lang="en-US" sz="1600" i="1" dirty="0">
                <a:solidFill>
                  <a:srgbClr val="8D65EA">
                    <a:lumMod val="50000"/>
                  </a:srgbClr>
                </a:solidFill>
              </a:rPr>
              <a:t>Call-</a:t>
            </a:r>
            <a:r>
              <a:rPr lang="ru-RU" sz="1600" i="1" dirty="0" smtClean="0">
                <a:solidFill>
                  <a:srgbClr val="8D65EA">
                    <a:lumMod val="50000"/>
                  </a:srgbClr>
                </a:solidFill>
              </a:rPr>
              <a:t>центра – </a:t>
            </a:r>
            <a:r>
              <a:rPr lang="ru-RU" sz="1600" b="1" i="1" dirty="0" smtClean="0">
                <a:solidFill>
                  <a:srgbClr val="8D65EA">
                    <a:lumMod val="50000"/>
                  </a:srgbClr>
                </a:solidFill>
              </a:rPr>
              <a:t>от 2 недель до 3 месяцев.</a:t>
            </a:r>
            <a:endParaRPr lang="ru-RU" sz="1600" b="1" dirty="0">
              <a:solidFill>
                <a:srgbClr val="8D65EA">
                  <a:lumMod val="50000"/>
                </a:srgbClr>
              </a:solidFill>
            </a:endParaRPr>
          </a:p>
          <a:p>
            <a:pPr lvl="1" fontAlgn="base"/>
            <a:r>
              <a:rPr lang="ru-RU" sz="1600" dirty="0">
                <a:solidFill>
                  <a:srgbClr val="8D65EA">
                    <a:lumMod val="50000"/>
                  </a:srgbClr>
                </a:solidFill>
              </a:rPr>
              <a:t>Телефон: </a:t>
            </a:r>
            <a:r>
              <a:rPr lang="ru-RU" sz="1600" b="1" dirty="0">
                <a:solidFill>
                  <a:srgbClr val="8D65EA">
                    <a:lumMod val="50000"/>
                  </a:srgbClr>
                </a:solidFill>
              </a:rPr>
              <a:t>+996 (312) 61-31-52, 61-29-05</a:t>
            </a:r>
            <a:endParaRPr lang="ru-RU" sz="1600" dirty="0">
              <a:solidFill>
                <a:srgbClr val="8D65EA">
                  <a:lumMod val="50000"/>
                </a:srgbClr>
              </a:solidFill>
            </a:endParaRPr>
          </a:p>
          <a:p>
            <a:pPr lvl="1" fontAlgn="base"/>
            <a:r>
              <a:rPr lang="ru-RU" sz="1600" dirty="0">
                <a:solidFill>
                  <a:srgbClr val="8D65EA">
                    <a:lumMod val="50000"/>
                  </a:srgbClr>
                </a:solidFill>
              </a:rPr>
              <a:t>г. Бишкек, пр. Чуй, 225</a:t>
            </a:r>
          </a:p>
          <a:p>
            <a:pPr marL="0" indent="0" fontAlgn="base">
              <a:buNone/>
            </a:pPr>
            <a:r>
              <a:rPr lang="ru-RU" sz="1600" b="1" u="sng" dirty="0" smtClean="0">
                <a:solidFill>
                  <a:schemeClr val="accent4">
                    <a:lumMod val="50000"/>
                  </a:schemeClr>
                </a:solidFill>
              </a:rPr>
              <a:t>Профессиональный </a:t>
            </a:r>
            <a:r>
              <a:rPr lang="ru-RU" sz="1600" b="1" u="sng" dirty="0">
                <a:solidFill>
                  <a:schemeClr val="accent4">
                    <a:lumMod val="50000"/>
                  </a:schemeClr>
                </a:solidFill>
              </a:rPr>
              <a:t>лицей № 99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fontAlgn="base">
              <a:buNone/>
            </a:pPr>
            <a:r>
              <a:rPr lang="ru-RU" sz="1600" b="1" i="1" dirty="0">
                <a:solidFill>
                  <a:schemeClr val="accent4">
                    <a:lumMod val="50000"/>
                  </a:schemeClr>
                </a:solidFill>
              </a:rPr>
              <a:t>О</a:t>
            </a:r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</a:rPr>
              <a:t>бучение </a:t>
            </a:r>
            <a:r>
              <a:rPr lang="ru-RU" sz="1600" b="1" i="1" dirty="0">
                <a:solidFill>
                  <a:schemeClr val="accent4">
                    <a:lumMod val="50000"/>
                  </a:schemeClr>
                </a:solidFill>
              </a:rPr>
              <a:t>специальностям: офис-менеджер, бухгалтер, токарь, </a:t>
            </a:r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</a:rPr>
              <a:t>автослесарь.</a:t>
            </a:r>
          </a:p>
          <a:p>
            <a:pPr fontAlgn="base"/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</a:rPr>
              <a:t>На базе </a:t>
            </a:r>
            <a:r>
              <a:rPr lang="ru-RU" sz="1600" b="1" i="1" dirty="0">
                <a:solidFill>
                  <a:schemeClr val="accent4">
                    <a:lumMod val="50000"/>
                  </a:schemeClr>
                </a:solidFill>
              </a:rPr>
              <a:t>9 классов: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</a:rPr>
              <a:t>слесарь по ремонту автомобилей, оператор по обслуживанию компьютерных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</a:rPr>
              <a:t>устройств – обучение бюджетное – 3 года.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lvl="0" fontAlgn="base"/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Телефон: </a:t>
            </a: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+996 (312) 53-45-12, 53-38-98, 53-39-03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lvl="0" fontAlgn="base"/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г. Бишкек, ул. М. Горького, 18</a:t>
            </a:r>
          </a:p>
          <a:p>
            <a:pPr marL="0" indent="0" fontAlgn="base">
              <a:buNone/>
            </a:pPr>
            <a:r>
              <a:rPr lang="ru-RU" sz="1600" b="1" u="sng" dirty="0">
                <a:solidFill>
                  <a:schemeClr val="accent4">
                    <a:lumMod val="50000"/>
                  </a:schemeClr>
                </a:solidFill>
              </a:rPr>
              <a:t>Профессиональный лицей №18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fontAlgn="base">
              <a:buNone/>
            </a:pPr>
            <a:r>
              <a:rPr lang="ru-RU" sz="1600" b="1" i="1" dirty="0">
                <a:solidFill>
                  <a:schemeClr val="accent4">
                    <a:lumMod val="50000"/>
                  </a:schemeClr>
                </a:solidFill>
              </a:rPr>
              <a:t>П</a:t>
            </a:r>
            <a:r>
              <a:rPr lang="ru-RU" sz="1600" b="1" i="1" dirty="0" smtClean="0">
                <a:solidFill>
                  <a:schemeClr val="accent4">
                    <a:lumMod val="50000"/>
                  </a:schemeClr>
                </a:solidFill>
              </a:rPr>
              <a:t>одготовка </a:t>
            </a:r>
            <a:r>
              <a:rPr lang="ru-RU" sz="1600" b="1" i="1" dirty="0">
                <a:solidFill>
                  <a:schemeClr val="accent4">
                    <a:lumMod val="50000"/>
                  </a:schemeClr>
                </a:solidFill>
              </a:rPr>
              <a:t>обувщиков, портных, барменов, поваров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lvl="0" fontAlgn="base"/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Телефон: </a:t>
            </a: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+996 (312) 44-97-54, 44-97-93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lvl="0" fontAlgn="base"/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Факс: </a:t>
            </a: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+996 (312)44-97-54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lvl="0" fontAlgn="base"/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г. Бишкек, ул. М. Горького, 2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А</a:t>
            </a:r>
          </a:p>
          <a:p>
            <a:pPr marL="0" indent="0" fontAlgn="base">
              <a:buNone/>
            </a:pPr>
            <a:r>
              <a:rPr lang="ru-RU" sz="1600" b="1" u="sng" dirty="0">
                <a:solidFill>
                  <a:schemeClr val="accent4">
                    <a:lumMod val="50000"/>
                  </a:schemeClr>
                </a:solidFill>
              </a:rPr>
              <a:t>Профессиональный лицей № 20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fontAlgn="base"/>
            <a:r>
              <a:rPr lang="ru-RU" sz="1600" b="1" i="1" dirty="0">
                <a:solidFill>
                  <a:schemeClr val="accent4">
                    <a:lumMod val="50000"/>
                  </a:schemeClr>
                </a:solidFill>
              </a:rPr>
              <a:t>подготовка водителей троллейбусов, сварщиков, электриков, цветоводов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lvl="0" fontAlgn="base"/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Телефон: </a:t>
            </a: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+996 (312) 49-26-59, 49-01-44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pPr lvl="0" fontAlgn="base"/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г. Бишкек, ул. </a:t>
            </a:r>
            <a:r>
              <a:rPr lang="ru-RU" sz="1600" dirty="0" err="1">
                <a:solidFill>
                  <a:schemeClr val="accent4">
                    <a:lumMod val="50000"/>
                  </a:schemeClr>
                </a:solidFill>
              </a:rPr>
              <a:t>Купянская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</a:rPr>
              <a:t>, 30 А</a:t>
            </a:r>
          </a:p>
          <a:p>
            <a:pPr lvl="0" fontAlgn="base"/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2591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071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ru-RU" sz="2800" b="1" cap="none" dirty="0" smtClean="0">
                <a:solidFill>
                  <a:schemeClr val="accent2"/>
                </a:solidFill>
                <a:latin typeface="+mj-lt"/>
              </a:rPr>
              <a:t/>
            </a:r>
            <a:br>
              <a:rPr lang="ru-RU" sz="2800" b="1" cap="none" dirty="0" smtClean="0">
                <a:solidFill>
                  <a:schemeClr val="accent2"/>
                </a:solidFill>
                <a:latin typeface="+mj-lt"/>
              </a:rPr>
            </a:br>
            <a:r>
              <a:rPr lang="ru-RU" sz="2800" b="1" cap="none" dirty="0" smtClean="0">
                <a:solidFill>
                  <a:schemeClr val="accent2"/>
                </a:solidFill>
                <a:latin typeface="+mj-lt"/>
              </a:rPr>
              <a:t/>
            </a:r>
            <a:br>
              <a:rPr lang="ru-RU" sz="2800" b="1" cap="none" dirty="0" smtClean="0">
                <a:solidFill>
                  <a:schemeClr val="accent2"/>
                </a:solidFill>
                <a:latin typeface="+mj-lt"/>
              </a:rPr>
            </a:br>
            <a:r>
              <a:rPr lang="ru-RU" sz="3600" b="1" cap="none" dirty="0" smtClean="0">
                <a:solidFill>
                  <a:schemeClr val="accent2"/>
                </a:solidFill>
                <a:latin typeface="+mj-lt"/>
              </a:rPr>
              <a:t>Юридический </a:t>
            </a:r>
            <a:r>
              <a:rPr lang="ru-RU" sz="3600" b="1" cap="none" dirty="0">
                <a:solidFill>
                  <a:schemeClr val="accent2"/>
                </a:solidFill>
                <a:latin typeface="+mj-lt"/>
              </a:rPr>
              <a:t>колледж КГЮА</a:t>
            </a:r>
            <a:r>
              <a:rPr lang="ru-RU" sz="3100" cap="none" dirty="0">
                <a:solidFill>
                  <a:prstClr val="black"/>
                </a:solidFill>
              </a:rPr>
              <a:t>.</a:t>
            </a:r>
            <a:br>
              <a:rPr lang="ru-RU" sz="3100" cap="none" dirty="0">
                <a:solidFill>
                  <a:prstClr val="black"/>
                </a:solidFill>
              </a:rPr>
            </a:br>
            <a:endParaRPr lang="ru-RU" sz="4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071562"/>
            <a:ext cx="12192000" cy="5643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b="1" i="1" dirty="0">
                <a:solidFill>
                  <a:srgbClr val="002060"/>
                </a:solidFill>
              </a:rPr>
              <a:t>В юридическом колледже по специальности «ПРАВОВЕДЕНИЕ» (юрист):</a:t>
            </a: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Срок обучения</a:t>
            </a:r>
            <a:r>
              <a:rPr lang="ru-RU" dirty="0">
                <a:solidFill>
                  <a:srgbClr val="002060"/>
                </a:solidFill>
              </a:rPr>
              <a:t> на базе 9 класса - 2 года 10 мес.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Документы, необходимые для поступления: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- заявление установленного образца;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- оригинал документа государственного образца об образовании и соответствующие приложения к нему;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- оригинал о </a:t>
            </a:r>
            <a:r>
              <a:rPr lang="ru-RU" dirty="0" smtClean="0">
                <a:solidFill>
                  <a:srgbClr val="002060"/>
                </a:solidFill>
              </a:rPr>
              <a:t>результатах тестирования;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- 6 фотографий 3х4 (сроком давности не более 6 мес.)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- медицинская справка 086-У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- копия документа удостоверяющего личность.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Адрес</a:t>
            </a:r>
            <a:r>
              <a:rPr lang="ru-RU" dirty="0">
                <a:solidFill>
                  <a:srgbClr val="002060"/>
                </a:solidFill>
              </a:rPr>
              <a:t>: пр. Чуй 180 А,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Т</a:t>
            </a:r>
            <a:r>
              <a:rPr lang="ru-RU" dirty="0" smtClean="0">
                <a:solidFill>
                  <a:srgbClr val="002060"/>
                </a:solidFill>
              </a:rPr>
              <a:t>ел</a:t>
            </a:r>
            <a:r>
              <a:rPr lang="ru-RU" dirty="0">
                <a:solidFill>
                  <a:srgbClr val="002060"/>
                </a:solidFill>
              </a:rPr>
              <a:t>: +996 (312) 392093, +996 (312) 391887,+996 (312) 392010, +996 (312) 391020.  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hlinkClick r:id="rId2"/>
              </a:rPr>
              <a:t>Сайт: </a:t>
            </a:r>
            <a:r>
              <a:rPr lang="ru-RU" b="1" dirty="0" smtClean="0">
                <a:solidFill>
                  <a:srgbClr val="002060"/>
                </a:solidFill>
                <a:hlinkClick r:id="rId2"/>
              </a:rPr>
              <a:t>www.ua.kg</a:t>
            </a: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331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7072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ПЕРЕЧЕНЬ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СПУЗ</a:t>
            </a:r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</a:rPr>
              <a:t>ов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ССУЗ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ОВ </a:t>
            </a:r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</a:rPr>
              <a:t>г.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бишкек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588" y="1471613"/>
            <a:ext cx="11758612" cy="5029200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>
                <a:latin typeface="+mj-lt"/>
                <a:cs typeface="Calibri Light" panose="020F0302020204030204" pitchFamily="34" charset="0"/>
              </a:rPr>
              <a:t>БКАМС-</a:t>
            </a:r>
            <a:r>
              <a:rPr lang="ru-RU" sz="2800" dirty="0" err="1" smtClean="0">
                <a:latin typeface="+mj-lt"/>
                <a:cs typeface="Calibri Light" panose="020F0302020204030204" pitchFamily="34" charset="0"/>
              </a:rPr>
              <a:t>Бишкекский</a:t>
            </a:r>
            <a:r>
              <a:rPr lang="ru-RU" sz="2800" dirty="0" smtClean="0">
                <a:latin typeface="+mj-lt"/>
                <a:cs typeface="Calibri Light" panose="020F0302020204030204" pitchFamily="34" charset="0"/>
              </a:rPr>
              <a:t> колледж архитектуры менеджмента в строительстве.</a:t>
            </a:r>
          </a:p>
          <a:p>
            <a:r>
              <a:rPr lang="ru-RU" sz="2800" dirty="0" smtClean="0">
                <a:latin typeface="+mj-lt"/>
                <a:cs typeface="Calibri Light" panose="020F0302020204030204" pitchFamily="34" charset="0"/>
              </a:rPr>
              <a:t>БФЭТ –</a:t>
            </a:r>
            <a:r>
              <a:rPr lang="ru-RU" sz="2800" dirty="0" err="1" smtClean="0">
                <a:latin typeface="+mj-lt"/>
                <a:cs typeface="Calibri Light" panose="020F0302020204030204" pitchFamily="34" charset="0"/>
              </a:rPr>
              <a:t>Бишкекский</a:t>
            </a:r>
            <a:r>
              <a:rPr lang="ru-RU" sz="2800" dirty="0" smtClean="0">
                <a:latin typeface="+mj-lt"/>
                <a:cs typeface="Calibri Light" panose="020F0302020204030204" pitchFamily="34" charset="0"/>
              </a:rPr>
              <a:t> финансово-экономический колледж.</a:t>
            </a:r>
          </a:p>
          <a:p>
            <a:r>
              <a:rPr lang="ru-RU" sz="2800" dirty="0" smtClean="0">
                <a:latin typeface="+mj-lt"/>
                <a:cs typeface="Calibri Light" panose="020F0302020204030204" pitchFamily="34" charset="0"/>
              </a:rPr>
              <a:t>БАДК- </a:t>
            </a:r>
            <a:r>
              <a:rPr lang="ru-RU" sz="2800" dirty="0" err="1" smtClean="0">
                <a:latin typeface="+mj-lt"/>
                <a:cs typeface="Calibri Light" panose="020F0302020204030204" pitchFamily="34" charset="0"/>
              </a:rPr>
              <a:t>Бишкекский</a:t>
            </a:r>
            <a:r>
              <a:rPr lang="ru-RU" sz="2800" dirty="0" smtClean="0">
                <a:latin typeface="+mj-lt"/>
                <a:cs typeface="Calibri Light" panose="020F0302020204030204" pitchFamily="34" charset="0"/>
              </a:rPr>
              <a:t> </a:t>
            </a:r>
            <a:r>
              <a:rPr lang="ru-RU" sz="2800" dirty="0" err="1" smtClean="0">
                <a:latin typeface="+mj-lt"/>
                <a:cs typeface="Calibri Light" panose="020F0302020204030204" pitchFamily="34" charset="0"/>
              </a:rPr>
              <a:t>автомобильно</a:t>
            </a:r>
            <a:r>
              <a:rPr lang="ru-RU" sz="2800" dirty="0" smtClean="0">
                <a:latin typeface="+mj-lt"/>
                <a:cs typeface="Calibri Light" panose="020F0302020204030204" pitchFamily="34" charset="0"/>
              </a:rPr>
              <a:t> – дорожный колледж </a:t>
            </a:r>
            <a:r>
              <a:rPr lang="ru-RU" sz="2800" dirty="0" err="1" smtClean="0">
                <a:latin typeface="+mj-lt"/>
                <a:cs typeface="Calibri Light" panose="020F0302020204030204" pitchFamily="34" charset="0"/>
              </a:rPr>
              <a:t>им.К.Кольбаева</a:t>
            </a:r>
            <a:endParaRPr lang="ru-RU" sz="2800" dirty="0" smtClean="0">
              <a:latin typeface="+mj-lt"/>
              <a:cs typeface="Calibri Light" panose="020F0302020204030204" pitchFamily="34" charset="0"/>
            </a:endParaRPr>
          </a:p>
          <a:p>
            <a:r>
              <a:rPr lang="ru-RU" sz="2800" dirty="0" smtClean="0">
                <a:latin typeface="+mj-lt"/>
                <a:cs typeface="Calibri Light" panose="020F0302020204030204" pitchFamily="34" charset="0"/>
              </a:rPr>
              <a:t>БТК – </a:t>
            </a:r>
            <a:r>
              <a:rPr lang="ru-RU" sz="2800" dirty="0" err="1" smtClean="0">
                <a:latin typeface="+mj-lt"/>
                <a:cs typeface="Calibri Light" panose="020F0302020204030204" pitchFamily="34" charset="0"/>
              </a:rPr>
              <a:t>Бишкекский</a:t>
            </a:r>
            <a:r>
              <a:rPr lang="ru-RU" sz="2800" dirty="0" smtClean="0">
                <a:latin typeface="+mj-lt"/>
                <a:cs typeface="Calibri Light" panose="020F0302020204030204" pitchFamily="34" charset="0"/>
              </a:rPr>
              <a:t> технический колледж.</a:t>
            </a:r>
          </a:p>
          <a:p>
            <a:r>
              <a:rPr lang="ru-RU" sz="2800" dirty="0" smtClean="0">
                <a:latin typeface="+mj-lt"/>
                <a:cs typeface="Calibri Light" panose="020F0302020204030204" pitchFamily="34" charset="0"/>
              </a:rPr>
              <a:t>АТК- Агро-технический колледж им. </a:t>
            </a:r>
            <a:r>
              <a:rPr lang="ru-RU" sz="2800" dirty="0" err="1" smtClean="0">
                <a:latin typeface="+mj-lt"/>
                <a:cs typeface="Calibri Light" panose="020F0302020204030204" pitchFamily="34" charset="0"/>
              </a:rPr>
              <a:t>С.Ибраимова</a:t>
            </a:r>
            <a:r>
              <a:rPr lang="ru-RU" sz="2800" dirty="0" smtClean="0">
                <a:latin typeface="+mj-lt"/>
                <a:cs typeface="Calibri Light" panose="020F0302020204030204" pitchFamily="34" charset="0"/>
              </a:rPr>
              <a:t>.</a:t>
            </a:r>
          </a:p>
          <a:p>
            <a:r>
              <a:rPr lang="ru-RU" sz="2800" dirty="0" smtClean="0">
                <a:latin typeface="+mj-lt"/>
                <a:cs typeface="Calibri Light" panose="020F0302020204030204" pitchFamily="34" charset="0"/>
              </a:rPr>
              <a:t>Политехнический колледж </a:t>
            </a:r>
            <a:r>
              <a:rPr lang="ru-RU" sz="2800" dirty="0" err="1" smtClean="0">
                <a:latin typeface="+mj-lt"/>
                <a:cs typeface="Calibri Light" panose="020F0302020204030204" pitchFamily="34" charset="0"/>
              </a:rPr>
              <a:t>МУКа</a:t>
            </a:r>
            <a:r>
              <a:rPr lang="ru-RU" sz="2800" dirty="0">
                <a:latin typeface="+mj-lt"/>
                <a:cs typeface="Calibri Light" panose="020F0302020204030204" pitchFamily="34" charset="0"/>
              </a:rPr>
              <a:t>.</a:t>
            </a:r>
            <a:endParaRPr lang="ru-RU" sz="2800" dirty="0" smtClean="0">
              <a:latin typeface="+mj-lt"/>
              <a:cs typeface="Calibri Light" panose="020F0302020204030204" pitchFamily="34" charset="0"/>
            </a:endParaRPr>
          </a:p>
          <a:p>
            <a:r>
              <a:rPr lang="ru-RU" sz="2800" dirty="0">
                <a:latin typeface="+mj-lt"/>
                <a:cs typeface="Calibri Light" panose="020F0302020204030204" pitchFamily="34" charset="0"/>
              </a:rPr>
              <a:t>Колледж при институте Инновационных </a:t>
            </a:r>
            <a:r>
              <a:rPr lang="ru-RU" sz="2800" dirty="0" smtClean="0">
                <a:latin typeface="+mj-lt"/>
                <a:cs typeface="Calibri Light" panose="020F0302020204030204" pitchFamily="34" charset="0"/>
              </a:rPr>
              <a:t>Профессий –ИИП.     </a:t>
            </a:r>
          </a:p>
          <a:p>
            <a:pPr fontAlgn="base">
              <a:lnSpc>
                <a:spcPts val="2700"/>
              </a:lnSpc>
              <a:spcAft>
                <a:spcPts val="0"/>
              </a:spcAft>
            </a:pPr>
            <a:r>
              <a:rPr lang="ru-RU" sz="2800" dirty="0" smtClean="0">
                <a:latin typeface="+mj-lt"/>
                <a:ea typeface="Times New Roman" panose="02020603050405020304" pitchFamily="18" charset="0"/>
                <a:cs typeface="Calibri Light" panose="020F0302020204030204" pitchFamily="34" charset="0"/>
              </a:rPr>
              <a:t>Кыргызско-Корейский колледж.</a:t>
            </a:r>
          </a:p>
          <a:p>
            <a:pPr fontAlgn="base">
              <a:lnSpc>
                <a:spcPts val="2700"/>
              </a:lnSpc>
              <a:spcAft>
                <a:spcPts val="0"/>
              </a:spcAft>
            </a:pPr>
            <a:r>
              <a:rPr lang="ru-RU" sz="2800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Колледж КГУСТА им. </a:t>
            </a:r>
            <a:r>
              <a:rPr lang="ru-RU" sz="2800" dirty="0" err="1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Н.Исанова</a:t>
            </a:r>
            <a:r>
              <a:rPr lang="ru-RU" sz="2800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.</a:t>
            </a:r>
          </a:p>
          <a:p>
            <a:pPr fontAlgn="base">
              <a:lnSpc>
                <a:spcPts val="2700"/>
              </a:lnSpc>
              <a:spcAft>
                <a:spcPts val="0"/>
              </a:spcAft>
            </a:pPr>
            <a:r>
              <a:rPr lang="ru-RU" sz="2800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Колледж КРСУ.</a:t>
            </a:r>
          </a:p>
          <a:p>
            <a:pPr fontAlgn="base">
              <a:lnSpc>
                <a:spcPts val="2700"/>
              </a:lnSpc>
              <a:spcAft>
                <a:spcPts val="0"/>
              </a:spcAft>
            </a:pPr>
            <a:r>
              <a:rPr lang="ru-RU" sz="2800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Колледж Кыргызско-Российской академии образования.</a:t>
            </a:r>
          </a:p>
          <a:p>
            <a:pPr fontAlgn="base">
              <a:lnSpc>
                <a:spcPts val="2700"/>
              </a:lnSpc>
              <a:spcAft>
                <a:spcPts val="0"/>
              </a:spcAft>
            </a:pPr>
            <a:r>
              <a:rPr lang="ru-RU" sz="2800" dirty="0" smtClean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Профессиональный колледж ИСИТО.</a:t>
            </a:r>
          </a:p>
          <a:p>
            <a:pPr fontAlgn="base">
              <a:lnSpc>
                <a:spcPts val="2700"/>
              </a:lnSpc>
              <a:spcAft>
                <a:spcPts val="0"/>
              </a:spcAft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ts val="2700"/>
              </a:lnSpc>
              <a:spcAft>
                <a:spcPts val="0"/>
              </a:spcAft>
            </a:pPr>
            <a:endParaRPr lang="ru-RU" sz="1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ru-RU" sz="2800" b="1" dirty="0">
              <a:solidFill>
                <a:schemeClr val="accent3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7545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143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ru-RU" sz="2800" b="1" cap="none" dirty="0" smtClean="0">
                <a:solidFill>
                  <a:schemeClr val="accent2"/>
                </a:solidFill>
              </a:rPr>
              <a:t/>
            </a:r>
            <a:br>
              <a:rPr lang="ru-RU" sz="2800" b="1" cap="none" dirty="0" smtClean="0">
                <a:solidFill>
                  <a:schemeClr val="accent2"/>
                </a:solidFill>
              </a:rPr>
            </a:br>
            <a:r>
              <a:rPr lang="ru-RU" sz="2800" b="1" cap="none" dirty="0" err="1" smtClean="0">
                <a:solidFill>
                  <a:schemeClr val="accent2"/>
                </a:solidFill>
              </a:rPr>
              <a:t>Бишкекский</a:t>
            </a:r>
            <a:r>
              <a:rPr lang="ru-RU" sz="2800" b="1" cap="none" dirty="0" smtClean="0">
                <a:solidFill>
                  <a:schemeClr val="accent2"/>
                </a:solidFill>
              </a:rPr>
              <a:t> </a:t>
            </a:r>
            <a:r>
              <a:rPr lang="ru-RU" sz="2800" b="1" cap="none" dirty="0">
                <a:solidFill>
                  <a:schemeClr val="accent2"/>
                </a:solidFill>
              </a:rPr>
              <a:t>колледж компьютерных систем и технологий</a:t>
            </a:r>
            <a:br>
              <a:rPr lang="ru-RU" sz="2800" b="1" cap="none" dirty="0">
                <a:solidFill>
                  <a:schemeClr val="accent2"/>
                </a:solidFill>
              </a:rPr>
            </a:br>
            <a:endParaRPr lang="ru-RU" sz="48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14388"/>
            <a:ext cx="12192000" cy="60436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Специальности</a:t>
            </a:r>
            <a:r>
              <a:rPr lang="ru-RU" dirty="0"/>
              <a:t>	</a:t>
            </a: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Программное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обеспечение вычислительной техники и автоматизированных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систем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Техническое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обслуживание средств вычислительной техники и компьютерных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сетей</a:t>
            </a:r>
            <a:endParaRPr lang="ru-RU" sz="18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Автоматизированные системы обработки информации и управление ( по отраслям)	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Прикладная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информатика	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Дизайн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Экономика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и бухгалтерский учет	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Менеджмент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Банковское дело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fontAlgn="base">
              <a:buNone/>
            </a:pP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Сроки обучения:</a:t>
            </a:r>
          </a:p>
          <a:p>
            <a:pPr fontAlgn="base"/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на базе 9-го класса - 2 года 10 месяцев;</a:t>
            </a:r>
          </a:p>
          <a:p>
            <a:pPr fontAlgn="base"/>
            <a:r>
              <a:rPr lang="ru-RU" sz="1800" dirty="0">
                <a:solidFill>
                  <a:schemeClr val="accent4">
                    <a:lumMod val="50000"/>
                  </a:schemeClr>
                </a:solidFill>
              </a:rPr>
              <a:t>на базе 11-го класса - 1 год 10 месяцев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0" indent="0" fontAlgn="base">
              <a:buNone/>
            </a:pP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Вступительные испытания</a:t>
            </a:r>
          </a:p>
          <a:p>
            <a:pPr fontAlgn="base"/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Для гуманитарных направлений - русский или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  <a:latin typeface="+mj-lt"/>
              </a:rPr>
              <a:t>кыргызский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 языки, география;</a:t>
            </a:r>
          </a:p>
          <a:p>
            <a:pPr fontAlgn="base"/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для технических направлений - русский или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  <a:latin typeface="+mj-lt"/>
              </a:rPr>
              <a:t>кыргызский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 языки, математика, физика.</a:t>
            </a:r>
          </a:p>
          <a:p>
            <a:pPr marL="0" indent="0" fontAlgn="base">
              <a:buNone/>
            </a:pPr>
            <a:endParaRPr lang="ru-RU" sz="18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1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43800" y="2543175"/>
            <a:ext cx="4386263" cy="16430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Контакты:</a:t>
            </a:r>
          </a:p>
          <a:p>
            <a:pPr fontAlgn="base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Адрес: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МУИТ, ул. Виноградная, 1/17</a:t>
            </a:r>
          </a:p>
          <a:p>
            <a:pPr fontAlgn="base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Телефоны: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0312 88 19 48, 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fontAlgn="base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0556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88 19 48, 0707 88 19 48, 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fontAlgn="base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0779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88 19 48.</a:t>
            </a:r>
          </a:p>
        </p:txBody>
      </p:sp>
    </p:spTree>
    <p:extLst>
      <p:ext uri="{BB962C8B-B14F-4D97-AF65-F5344CB8AC3E}">
        <p14:creationId xmlns:p14="http://schemas.microsoft.com/office/powerpoint/2010/main" val="2802060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0"/>
            <a:ext cx="12192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j-lt"/>
              </a:rPr>
              <a:t>Социально –экономический колледж </a:t>
            </a:r>
            <a:r>
              <a:rPr lang="ru-RU" dirty="0" err="1" smtClean="0">
                <a:solidFill>
                  <a:schemeClr val="tx1"/>
                </a:solidFill>
                <a:latin typeface="+mj-lt"/>
              </a:rPr>
              <a:t>ИСРиП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+mj-lt"/>
              </a:rPr>
              <a:t>Колледж экономики, дизайна и информационных систем.</a:t>
            </a:r>
          </a:p>
          <a:p>
            <a:r>
              <a:rPr lang="ru-RU" dirty="0" smtClean="0">
                <a:solidFill>
                  <a:schemeClr val="tx1"/>
                </a:solidFill>
                <a:latin typeface="+mj-lt"/>
              </a:rPr>
              <a:t>Колледж академии туризма.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+mj-lt"/>
              </a:rPr>
              <a:t>Бишкекский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 технолого-архитектурный колледж.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+mj-lt"/>
              </a:rPr>
              <a:t>Бишкекский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 колледж гуманитарных и социальных наук.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+mj-lt"/>
              </a:rPr>
              <a:t>Кыргызское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 Государственное художественное училище  </a:t>
            </a:r>
            <a:r>
              <a:rPr lang="ru-RU" dirty="0" err="1" smtClean="0">
                <a:solidFill>
                  <a:schemeClr val="tx1"/>
                </a:solidFill>
                <a:latin typeface="+mj-lt"/>
              </a:rPr>
              <a:t>им.С.А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. Чуйкова.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+mj-lt"/>
              </a:rPr>
              <a:t>Бишкекский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 колледж телекоммуникаций.</a:t>
            </a:r>
          </a:p>
          <a:p>
            <a:r>
              <a:rPr lang="ru-RU" dirty="0" smtClean="0">
                <a:solidFill>
                  <a:schemeClr val="tx1"/>
                </a:solidFill>
                <a:latin typeface="+mj-lt"/>
              </a:rPr>
              <a:t>Юридический 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колледж 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КГЮА.</a:t>
            </a:r>
          </a:p>
          <a:p>
            <a:r>
              <a:rPr lang="ru-RU" dirty="0" err="1"/>
              <a:t>Бишкекский</a:t>
            </a:r>
            <a:r>
              <a:rPr lang="ru-RU" dirty="0"/>
              <a:t> колледж компьютерных систем и технологий</a:t>
            </a:r>
          </a:p>
          <a:p>
            <a:endParaRPr lang="ru-RU" b="1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899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001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ПРОФЕССИОНАЛЬНЫЕ ЛИЦЕИ</a:t>
            </a:r>
            <a:endParaRPr lang="ru-RU" sz="3600" b="1" dirty="0">
              <a:solidFill>
                <a:schemeClr val="accent2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0138"/>
            <a:ext cx="12192000" cy="56292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Профессиональный лицей № </a:t>
            </a:r>
            <a:r>
              <a:rPr lang="ru-RU" dirty="0" smtClean="0"/>
              <a:t>3.</a:t>
            </a:r>
          </a:p>
          <a:p>
            <a:r>
              <a:rPr lang="ru-RU" dirty="0" smtClean="0"/>
              <a:t>Профессиональный лицей № 4.</a:t>
            </a:r>
          </a:p>
          <a:p>
            <a:r>
              <a:rPr lang="ru-RU" dirty="0"/>
              <a:t>Профессиональный лицей № </a:t>
            </a:r>
            <a:r>
              <a:rPr lang="ru-RU" dirty="0" smtClean="0"/>
              <a:t>10.</a:t>
            </a:r>
          </a:p>
          <a:p>
            <a:r>
              <a:rPr lang="ru-RU" dirty="0"/>
              <a:t>Профессиональный лицей №</a:t>
            </a:r>
            <a:r>
              <a:rPr lang="ru-RU" dirty="0" smtClean="0"/>
              <a:t>18.</a:t>
            </a:r>
          </a:p>
          <a:p>
            <a:r>
              <a:rPr lang="ru-RU" dirty="0"/>
              <a:t>Профессиональный лицей № </a:t>
            </a:r>
            <a:r>
              <a:rPr lang="ru-RU" dirty="0" smtClean="0"/>
              <a:t>20.</a:t>
            </a:r>
          </a:p>
          <a:p>
            <a:r>
              <a:rPr lang="ru-RU" dirty="0"/>
              <a:t>Профессиональный лицей № </a:t>
            </a:r>
            <a:r>
              <a:rPr lang="ru-RU" dirty="0" smtClean="0"/>
              <a:t>75.</a:t>
            </a:r>
          </a:p>
          <a:p>
            <a:r>
              <a:rPr lang="ru-RU" dirty="0"/>
              <a:t>Профессиональный лицей № </a:t>
            </a:r>
            <a:r>
              <a:rPr lang="ru-RU" dirty="0" smtClean="0"/>
              <a:t>91.</a:t>
            </a:r>
          </a:p>
          <a:p>
            <a:r>
              <a:rPr lang="ru-RU" dirty="0"/>
              <a:t>Профессиональный лицей № </a:t>
            </a:r>
            <a:r>
              <a:rPr lang="ru-RU" dirty="0" smtClean="0"/>
              <a:t>93.</a:t>
            </a:r>
          </a:p>
          <a:p>
            <a:r>
              <a:rPr lang="ru-RU" dirty="0"/>
              <a:t>Профессиональный лицей № </a:t>
            </a:r>
            <a:r>
              <a:rPr lang="ru-RU" dirty="0" smtClean="0"/>
              <a:t>94.</a:t>
            </a:r>
          </a:p>
          <a:p>
            <a:r>
              <a:rPr lang="ru-RU" dirty="0" smtClean="0"/>
              <a:t>Профессиональный </a:t>
            </a:r>
            <a:r>
              <a:rPr lang="ru-RU" dirty="0"/>
              <a:t>лицей № </a:t>
            </a:r>
            <a:r>
              <a:rPr lang="ru-RU" dirty="0" smtClean="0"/>
              <a:t>97.</a:t>
            </a:r>
          </a:p>
          <a:p>
            <a:r>
              <a:rPr lang="ru-RU" dirty="0"/>
              <a:t>Профессиональный лицей № </a:t>
            </a:r>
            <a:r>
              <a:rPr lang="ru-RU" dirty="0" smtClean="0"/>
              <a:t>98.</a:t>
            </a:r>
          </a:p>
          <a:p>
            <a:r>
              <a:rPr lang="ru-RU" dirty="0"/>
              <a:t>Профессиональный лицей № </a:t>
            </a:r>
            <a:r>
              <a:rPr lang="ru-RU" dirty="0" smtClean="0"/>
              <a:t>99.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2146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13144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b="1" cap="none" dirty="0" smtClean="0">
                <a:solidFill>
                  <a:srgbClr val="7F2294">
                    <a:lumMod val="50000"/>
                  </a:srgbClr>
                </a:solidFill>
                <a:latin typeface="Georgia" panose="02040502050405020303" pitchFamily="18" charset="0"/>
                <a:ea typeface="+mn-ea"/>
                <a:cs typeface="+mn-cs"/>
              </a:rPr>
              <a:t>                                                 </a:t>
            </a:r>
            <a:br>
              <a:rPr lang="ru-RU" sz="3100" b="1" cap="none" dirty="0" smtClean="0">
                <a:solidFill>
                  <a:srgbClr val="7F2294">
                    <a:lumMod val="50000"/>
                  </a:srgbClr>
                </a:solidFill>
                <a:latin typeface="Georgia" panose="02040502050405020303" pitchFamily="18" charset="0"/>
                <a:ea typeface="+mn-ea"/>
                <a:cs typeface="+mn-cs"/>
              </a:rPr>
            </a:br>
            <a:r>
              <a:rPr lang="ru-RU" sz="2700" b="1" cap="none" dirty="0" smtClean="0">
                <a:solidFill>
                  <a:srgbClr val="002060"/>
                </a:solidFill>
                <a:latin typeface="Georgia" panose="02040502050405020303" pitchFamily="18" charset="0"/>
              </a:rPr>
              <a:t>БКАМС</a:t>
            </a:r>
            <a:r>
              <a:rPr lang="ru-RU" sz="2700" cap="none" dirty="0" smtClean="0">
                <a:solidFill>
                  <a:srgbClr val="002060"/>
                </a:solidFill>
                <a:latin typeface="Georgia" panose="02040502050405020303" pitchFamily="18" charset="0"/>
              </a:rPr>
              <a:t>-</a:t>
            </a:r>
            <a:r>
              <a:rPr lang="ru-RU" sz="2700" cap="none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Бишкекский</a:t>
            </a:r>
            <a:r>
              <a:rPr lang="ru-RU" sz="2700" cap="none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2700" cap="none" dirty="0">
                <a:solidFill>
                  <a:srgbClr val="002060"/>
                </a:solidFill>
                <a:latin typeface="Georgia" panose="02040502050405020303" pitchFamily="18" charset="0"/>
              </a:rPr>
              <a:t>колледж архитектуры и менеджмента </a:t>
            </a:r>
            <a:r>
              <a:rPr lang="ru-RU" sz="2700" cap="none" dirty="0" smtClean="0">
                <a:solidFill>
                  <a:srgbClr val="002060"/>
                </a:solidFill>
                <a:latin typeface="Georgia" panose="02040502050405020303" pitchFamily="18" charset="0"/>
              </a:rPr>
              <a:t/>
            </a:r>
            <a:br>
              <a:rPr lang="ru-RU" sz="2700" cap="none" dirty="0" smtClean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2700" cap="none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строительстве.</a:t>
            </a:r>
            <a:r>
              <a:rPr lang="ru-RU" sz="5300" dirty="0" smtClean="0">
                <a:solidFill>
                  <a:srgbClr val="002060"/>
                </a:solidFill>
                <a:latin typeface="Georgia" panose="02040502050405020303" pitchFamily="18" charset="0"/>
              </a:rPr>
              <a:t/>
            </a:r>
            <a:br>
              <a:rPr lang="ru-RU" sz="5300" dirty="0" smtClean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4900" b="1" dirty="0" smtClean="0">
                <a:solidFill>
                  <a:srgbClr val="00B050"/>
                </a:solidFill>
              </a:rPr>
              <a:t>               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42964"/>
            <a:ext cx="12192000" cy="58150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1800" b="1" dirty="0" smtClean="0">
                <a:latin typeface="Bookman Old Style" panose="02050604050505020204" pitchFamily="18" charset="0"/>
              </a:rPr>
              <a:t>Адрес</a:t>
            </a:r>
            <a:r>
              <a:rPr lang="ru-RU" sz="1800" b="1" dirty="0">
                <a:latin typeface="Bookman Old Style" panose="02050604050505020204" pitchFamily="18" charset="0"/>
              </a:rPr>
              <a:t>: г. </a:t>
            </a:r>
            <a:r>
              <a:rPr lang="ru-RU" sz="1800" b="1" dirty="0" smtClean="0">
                <a:latin typeface="Bookman Old Style" panose="02050604050505020204" pitchFamily="18" charset="0"/>
              </a:rPr>
              <a:t>Бишкек, ул</a:t>
            </a:r>
            <a:r>
              <a:rPr lang="ru-RU" sz="1800" b="1" dirty="0">
                <a:latin typeface="Bookman Old Style" panose="02050604050505020204" pitchFamily="18" charset="0"/>
              </a:rPr>
              <a:t>. Льва Толстого </a:t>
            </a:r>
            <a:r>
              <a:rPr lang="ru-RU" sz="1800" b="1" dirty="0" smtClean="0">
                <a:latin typeface="Bookman Old Style" panose="02050604050505020204" pitchFamily="18" charset="0"/>
              </a:rPr>
              <a:t>62.                                                                          Телефоны: (0312) 59 00 40, 59 01 </a:t>
            </a:r>
            <a:r>
              <a:rPr lang="ru-RU" sz="1800" b="1" dirty="0">
                <a:latin typeface="Bookman Old Style" panose="02050604050505020204" pitchFamily="18" charset="0"/>
              </a:rPr>
              <a:t>42, </a:t>
            </a:r>
            <a:r>
              <a:rPr lang="ru-RU" sz="1800" b="1" dirty="0" smtClean="0">
                <a:latin typeface="Bookman Old Style" panose="02050604050505020204" pitchFamily="18" charset="0"/>
              </a:rPr>
              <a:t> 930268.    Эл. почта:</a:t>
            </a:r>
            <a:r>
              <a:rPr lang="ru-RU" sz="1800" dirty="0" smtClean="0">
                <a:latin typeface="Bookman Old Style" panose="02050604050505020204" pitchFamily="18" charset="0"/>
              </a:rPr>
              <a:t> </a:t>
            </a:r>
            <a:r>
              <a:rPr lang="en-US" sz="1800" b="1" dirty="0">
                <a:latin typeface="+mj-lt"/>
                <a:hlinkClick r:id="rId2"/>
              </a:rPr>
              <a:t>info@bkams.kg</a:t>
            </a:r>
            <a:endParaRPr lang="ru-RU" sz="1800" b="1" dirty="0">
              <a:latin typeface="+mj-lt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Факультеты: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1.ПЦК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270103 «Строительство и эксплуатация зданий и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сооружений»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2.ПЦК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250403 «Монтаж и эксплуатация внутренних сантехнических устройств и вентиляции».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3.ПЦК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250403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 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«Технология деревообработки, дизайн и конструирование мебели»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Направление подготовки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«Строительство». 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Квалификация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«Техник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4. ПЦК 270111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«Монтаж и эксплуатация оборудования и систем газоснабжения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Квалификация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«Техник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ПЦК 270101 «Информационно-строительный инжиниринг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Направление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подготовки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Строительство».      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Квалификация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«Техник-сметчик»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Срок обучения: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на базе 9 класса 2 года 10 месяцев (контракт, бюджет),</a:t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           на базе 11 класса 1 год 10 месяцев (контракт).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Вступительные: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бланочное тестирования/математика, по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кыргызскому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и русскому языку.</a:t>
            </a:r>
          </a:p>
          <a:p>
            <a:pPr marL="0" indent="0">
              <a:buNone/>
            </a:pPr>
            <a:endParaRPr lang="ru-RU" sz="2000" b="1" dirty="0">
              <a:solidFill>
                <a:schemeClr val="accent4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ru-RU" sz="2000" b="1" dirty="0" smtClean="0">
              <a:solidFill>
                <a:schemeClr val="accent4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ru-RU" sz="2000" b="1" dirty="0">
              <a:solidFill>
                <a:schemeClr val="accent4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7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506200" cy="6629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6. ПЦК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270301 «Архитектура»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Направление подготовки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Строительство».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Квалификация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«Техник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».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7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ПЦК 070602 «Дизайн архитектурной среды»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Направление подготовки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Строительство». 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Квалификация 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«Дизайнер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Срок обучения: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на базе 9 класса 3 г. 6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мес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(контракт, бюджет); на базе 11 класса 2 г. 6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мес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(контракт).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Вступительные: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 форме бланочного тестирования/математика, по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кыргызскому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и русскому языку.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Дополнительные испытания: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«рисунок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8. ПЦК 080110 «Экономика и бухгалтерский учет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Направление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«Экономика и бухгалтерский учет в строительстве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». 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Квалификация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«Бухгалтер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9. ПЦК 080114 «Земельно-имущественные отношения»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Направление подготовки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«Экономика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строительства».  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Квалификация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«Экономист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Срок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обучения: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на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базе 9 класса 2 года 10 месяцев (контракт, бюджет)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             на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базе 11 класса 1 год 10месяцев (контракт)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Вступительные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испытания: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проводятся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 форме бланочного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тестирования.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ru-RU" sz="2000" b="1" dirty="0">
              <a:solidFill>
                <a:schemeClr val="accent3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ru-RU" sz="2000" b="1" dirty="0">
              <a:solidFill>
                <a:schemeClr val="accent3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ru-RU" sz="2000" b="1" dirty="0">
              <a:solidFill>
                <a:schemeClr val="accent3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ru-RU" sz="2000" b="1" dirty="0" smtClean="0">
              <a:solidFill>
                <a:schemeClr val="accent3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  <a:latin typeface="Sitka Banner" panose="02000505000000020004" pitchFamily="2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58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15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ru-RU" sz="2800" b="1" cap="none" dirty="0" smtClean="0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rPr>
              <a:t/>
            </a:r>
            <a:br>
              <a:rPr lang="ru-RU" sz="2800" b="1" cap="none" dirty="0" smtClean="0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rPr>
            </a:br>
            <a:r>
              <a:rPr lang="ru-RU" sz="2800" b="1" cap="none" dirty="0" smtClean="0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rPr>
              <a:t>БФЭТ</a:t>
            </a:r>
            <a:r>
              <a:rPr lang="ru-RU" sz="2400" b="1" cap="none" dirty="0" smtClean="0">
                <a:solidFill>
                  <a:schemeClr val="accent1"/>
                </a:solidFill>
                <a:cs typeface="Calibri Light" panose="020F0302020204030204" pitchFamily="34" charset="0"/>
              </a:rPr>
              <a:t> </a:t>
            </a:r>
            <a:r>
              <a:rPr lang="ru-RU" sz="2400" b="1" cap="none" dirty="0">
                <a:solidFill>
                  <a:schemeClr val="accent1"/>
                </a:solidFill>
                <a:cs typeface="Calibri Light" panose="020F0302020204030204" pitchFamily="34" charset="0"/>
              </a:rPr>
              <a:t>–</a:t>
            </a:r>
            <a:r>
              <a:rPr lang="ru-RU" sz="2800" b="1" cap="none" dirty="0" err="1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Бишкекский</a:t>
            </a:r>
            <a:r>
              <a:rPr lang="ru-RU" sz="2800" b="1" cap="none" dirty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финансово-экономический колледж.</a:t>
            </a:r>
            <a:br>
              <a:rPr lang="ru-RU" sz="2800" b="1" cap="none" dirty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ru-RU" sz="2800" b="1" dirty="0">
              <a:solidFill>
                <a:schemeClr val="accent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71501"/>
            <a:ext cx="12192000" cy="64436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Принимаются </a:t>
            </a:r>
            <a:r>
              <a:rPr lang="ru-RU" sz="1800" b="1" dirty="0">
                <a:solidFill>
                  <a:srgbClr val="002060"/>
                </a:solidFill>
              </a:rPr>
              <a:t>окончившие  9  классов на  1 курс по специальностям: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1</a:t>
            </a:r>
            <a:r>
              <a:rPr lang="ru-RU" sz="1600" b="1" dirty="0" smtClean="0">
                <a:solidFill>
                  <a:srgbClr val="002060"/>
                </a:solidFill>
              </a:rPr>
              <a:t>. Направление</a:t>
            </a:r>
            <a:r>
              <a:rPr lang="ru-RU" sz="1600" dirty="0" smtClean="0">
                <a:solidFill>
                  <a:srgbClr val="002060"/>
                </a:solidFill>
              </a:rPr>
              <a:t> «Экономика </a:t>
            </a:r>
            <a:r>
              <a:rPr lang="ru-RU" sz="1600" dirty="0">
                <a:solidFill>
                  <a:srgbClr val="002060"/>
                </a:solidFill>
              </a:rPr>
              <a:t>и бухгалтерский </a:t>
            </a:r>
            <a:r>
              <a:rPr lang="ru-RU" sz="1600" dirty="0" smtClean="0">
                <a:solidFill>
                  <a:srgbClr val="002060"/>
                </a:solidFill>
              </a:rPr>
              <a:t>учет»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Специализация</a:t>
            </a:r>
            <a:r>
              <a:rPr lang="ru-RU" sz="1800" dirty="0">
                <a:solidFill>
                  <a:srgbClr val="002060"/>
                </a:solidFill>
              </a:rPr>
              <a:t>: </a:t>
            </a:r>
            <a:r>
              <a:rPr lang="ru-RU" sz="1600" dirty="0">
                <a:solidFill>
                  <a:srgbClr val="002060"/>
                </a:solidFill>
              </a:rPr>
              <a:t>«Бухгалтерский учет</a:t>
            </a:r>
            <a:r>
              <a:rPr lang="ru-RU" sz="1600" dirty="0" smtClean="0">
                <a:solidFill>
                  <a:srgbClr val="002060"/>
                </a:solidFill>
              </a:rPr>
              <a:t>».</a:t>
            </a:r>
          </a:p>
          <a:p>
            <a:pPr>
              <a:buFont typeface="+mj-lt"/>
              <a:buAutoNum type="arabicPeriod" startAt="2"/>
            </a:pPr>
            <a:r>
              <a:rPr lang="ru-RU" sz="1600" b="1" dirty="0" smtClean="0">
                <a:solidFill>
                  <a:srgbClr val="002060"/>
                </a:solidFill>
                <a:latin typeface="+mj-lt"/>
                <a:cs typeface="Calibri Light" panose="020F0302020204030204" pitchFamily="34" charset="0"/>
              </a:rPr>
              <a:t>Направление </a:t>
            </a:r>
            <a:r>
              <a:rPr lang="ru-RU" sz="1600" dirty="0" smtClean="0">
                <a:solidFill>
                  <a:srgbClr val="002060"/>
                </a:solidFill>
                <a:latin typeface="+mj-lt"/>
                <a:cs typeface="Calibri Light" panose="020F0302020204030204" pitchFamily="34" charset="0"/>
              </a:rPr>
              <a:t>«Финансы</a:t>
            </a:r>
            <a:r>
              <a:rPr lang="ru-RU" sz="1600" dirty="0">
                <a:solidFill>
                  <a:srgbClr val="002060"/>
                </a:solidFill>
                <a:latin typeface="+mj-lt"/>
                <a:cs typeface="Calibri Light" panose="020F0302020204030204" pitchFamily="34" charset="0"/>
              </a:rPr>
              <a:t>» </a:t>
            </a:r>
            <a:r>
              <a:rPr lang="ru-RU" sz="1600" b="1" dirty="0">
                <a:solidFill>
                  <a:srgbClr val="002060"/>
                </a:solidFill>
                <a:latin typeface="+mj-lt"/>
                <a:cs typeface="Calibri Light" panose="020F0302020204030204" pitchFamily="34" charset="0"/>
              </a:rPr>
              <a:t>специализация</a:t>
            </a:r>
            <a:r>
              <a:rPr lang="ru-RU" sz="1800" dirty="0" smtClean="0">
                <a:solidFill>
                  <a:srgbClr val="002060"/>
                </a:solidFill>
                <a:latin typeface="+mj-lt"/>
                <a:cs typeface="Calibri Light" panose="020F0302020204030204" pitchFamily="34" charset="0"/>
              </a:rPr>
              <a:t>:                            </a:t>
            </a:r>
            <a:endParaRPr lang="ru-RU" sz="1800" dirty="0">
              <a:solidFill>
                <a:srgbClr val="002060"/>
              </a:solidFill>
              <a:latin typeface="+mj-lt"/>
              <a:cs typeface="Calibri Light" panose="020F0302020204030204" pitchFamily="34" charset="0"/>
            </a:endParaRPr>
          </a:p>
          <a:p>
            <a:r>
              <a:rPr lang="ru-RU" sz="18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«Бюджет и бюджетный учет</a:t>
            </a:r>
            <a:r>
              <a:rPr lang="ru-RU" sz="1800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».</a:t>
            </a:r>
            <a:endParaRPr lang="ru-RU" sz="1800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ru-RU" sz="18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«Казначейское дело</a:t>
            </a:r>
            <a:r>
              <a:rPr lang="ru-RU" sz="1800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».</a:t>
            </a:r>
            <a:endParaRPr lang="ru-RU" sz="1800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ru-RU" sz="18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«Финансы предприятий</a:t>
            </a:r>
            <a:r>
              <a:rPr lang="ru-RU" sz="1800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3. </a:t>
            </a:r>
            <a:r>
              <a:rPr lang="ru-RU" sz="2000" b="1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Направление</a:t>
            </a:r>
            <a:r>
              <a:rPr lang="ru-RU" sz="2000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«Банковское </a:t>
            </a:r>
            <a:r>
              <a:rPr lang="ru-RU" sz="20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дело»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4. </a:t>
            </a:r>
            <a:r>
              <a:rPr lang="ru-RU" sz="2000" b="1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Направление</a:t>
            </a:r>
            <a:r>
              <a:rPr lang="ru-RU" sz="2000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«Страховое </a:t>
            </a:r>
            <a:r>
              <a:rPr lang="ru-RU" sz="20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дело»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</a:t>
            </a:r>
            <a:r>
              <a:rPr lang="ru-RU" sz="2000" b="1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Направление </a:t>
            </a:r>
            <a:r>
              <a:rPr lang="ru-RU" sz="2000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«Менеджмент</a:t>
            </a:r>
            <a:r>
              <a:rPr lang="ru-RU" sz="20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6. </a:t>
            </a:r>
            <a:r>
              <a:rPr lang="ru-RU" sz="2000" b="1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Направление</a:t>
            </a:r>
            <a:r>
              <a:rPr lang="ru-RU" sz="2000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«Маркетинг</a:t>
            </a:r>
            <a:r>
              <a:rPr lang="ru-RU" sz="20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7. </a:t>
            </a:r>
            <a:r>
              <a:rPr lang="ru-RU" sz="2000" b="1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Направление</a:t>
            </a:r>
            <a:r>
              <a:rPr lang="ru-RU" sz="2000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«Налоги </a:t>
            </a:r>
            <a:r>
              <a:rPr lang="ru-RU" sz="20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и налогообложение»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</a:t>
            </a:r>
            <a:r>
              <a:rPr lang="ru-RU" sz="2000" b="1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Направление </a:t>
            </a:r>
            <a:r>
              <a:rPr lang="ru-RU" sz="2000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«Операционная </a:t>
            </a:r>
            <a:r>
              <a:rPr lang="ru-RU" sz="20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деятельность в логистике»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Срок обучения: </a:t>
            </a:r>
            <a:r>
              <a:rPr lang="ru-RU" sz="2000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 </a:t>
            </a:r>
            <a:r>
              <a:rPr lang="ru-RU" sz="20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года 10 месяцев  на контрактной основе.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Лица, окончившие 11 класс, принимаются на 2 курс по специальностям</a:t>
            </a:r>
            <a:r>
              <a:rPr lang="ru-RU" sz="2000" b="1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1. «Экономика </a:t>
            </a:r>
            <a:r>
              <a:rPr lang="ru-RU" sz="1600" dirty="0">
                <a:solidFill>
                  <a:srgbClr val="002060"/>
                </a:solidFill>
              </a:rPr>
              <a:t>и бухгалтерский учет</a:t>
            </a:r>
            <a:r>
              <a:rPr lang="ru-RU" sz="1600" dirty="0" smtClean="0">
                <a:solidFill>
                  <a:srgbClr val="002060"/>
                </a:solidFill>
              </a:rPr>
              <a:t>».</a:t>
            </a:r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2. «Налоги </a:t>
            </a:r>
            <a:r>
              <a:rPr lang="ru-RU" sz="1600" dirty="0">
                <a:solidFill>
                  <a:srgbClr val="002060"/>
                </a:solidFill>
              </a:rPr>
              <a:t>и налогообложение</a:t>
            </a:r>
            <a:r>
              <a:rPr lang="ru-RU" sz="1600" dirty="0" smtClean="0">
                <a:solidFill>
                  <a:srgbClr val="002060"/>
                </a:solidFill>
              </a:rPr>
              <a:t>».</a:t>
            </a:r>
            <a:r>
              <a:rPr lang="ru-RU" sz="1600" b="1" i="1" dirty="0">
                <a:solidFill>
                  <a:srgbClr val="1E1E1E"/>
                </a:solidFill>
                <a:latin typeface="Open Sans"/>
              </a:rPr>
              <a:t> </a:t>
            </a:r>
            <a:endParaRPr lang="ru-RU" sz="1600" b="1" i="1" dirty="0" smtClean="0">
              <a:solidFill>
                <a:srgbClr val="1E1E1E"/>
              </a:solidFill>
              <a:latin typeface="Open Sans"/>
            </a:endParaRPr>
          </a:p>
          <a:p>
            <a:pPr marL="0" indent="0">
              <a:buNone/>
            </a:pPr>
            <a:r>
              <a:rPr lang="ru-RU" sz="1600" b="1" i="1" dirty="0" smtClean="0">
                <a:solidFill>
                  <a:srgbClr val="1E1E1E"/>
                </a:solidFill>
                <a:latin typeface="Open Sans"/>
              </a:rPr>
              <a:t>Срок </a:t>
            </a:r>
            <a:r>
              <a:rPr lang="ru-RU" sz="1600" b="1" i="1" dirty="0">
                <a:solidFill>
                  <a:srgbClr val="1E1E1E"/>
                </a:solidFill>
                <a:latin typeface="Open Sans"/>
              </a:rPr>
              <a:t>обучения 1 год 10 месяцев на контрактной </a:t>
            </a:r>
            <a:r>
              <a:rPr lang="ru-RU" sz="1600" b="1" i="1" dirty="0" smtClean="0">
                <a:solidFill>
                  <a:srgbClr val="1E1E1E"/>
                </a:solidFill>
                <a:latin typeface="Open Sans"/>
              </a:rPr>
              <a:t>основе.</a:t>
            </a:r>
            <a:r>
              <a:rPr lang="ru-RU" sz="1600" dirty="0" smtClean="0">
                <a:solidFill>
                  <a:srgbClr val="1E1E1E"/>
                </a:solidFill>
                <a:latin typeface="Open Sans"/>
              </a:rPr>
              <a:t>    </a:t>
            </a:r>
            <a:r>
              <a:rPr lang="ru-RU" sz="1600" b="1" i="1" dirty="0" smtClean="0">
                <a:solidFill>
                  <a:srgbClr val="1E1E1E"/>
                </a:solidFill>
                <a:latin typeface="Open Sans"/>
              </a:rPr>
              <a:t>Обучение </a:t>
            </a:r>
            <a:r>
              <a:rPr lang="ru-RU" sz="1600" b="1" i="1" dirty="0">
                <a:solidFill>
                  <a:srgbClr val="1E1E1E"/>
                </a:solidFill>
                <a:latin typeface="Open Sans"/>
              </a:rPr>
              <a:t>платное.</a:t>
            </a:r>
            <a:endParaRPr lang="ru-RU" sz="1600" dirty="0">
              <a:solidFill>
                <a:srgbClr val="1E1E1E"/>
              </a:solidFill>
              <a:latin typeface="Open Sans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Тестирование 21.07 – 10.08/ математика, </a:t>
            </a:r>
            <a:r>
              <a:rPr lang="ru-RU" sz="1600" dirty="0" err="1" smtClean="0">
                <a:solidFill>
                  <a:srgbClr val="002060"/>
                </a:solidFill>
              </a:rPr>
              <a:t>кыргызский</a:t>
            </a:r>
            <a:r>
              <a:rPr lang="ru-RU" sz="1600" dirty="0" smtClean="0">
                <a:solidFill>
                  <a:srgbClr val="002060"/>
                </a:solidFill>
              </a:rPr>
              <a:t> и русский язык.</a:t>
            </a:r>
            <a:endParaRPr lang="ru-RU" sz="1600" dirty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00925" y="1943099"/>
            <a:ext cx="3957637" cy="923330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isometricOffAxis2Left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Связь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:      (+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996 312) 39 15 42;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           (+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996 312) 39 21 89;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Сайт: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www.bffet.kg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712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30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28600" lvl="0" indent="-228600" algn="ctr">
              <a:spcBef>
                <a:spcPts val="1000"/>
              </a:spcBef>
            </a:pPr>
            <a:r>
              <a:rPr lang="ru-RU" sz="2200" b="1" cap="none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cs typeface="Calibri Light" panose="020F0302020204030204" pitchFamily="34" charset="0"/>
              </a:rPr>
              <a:t>БАДК</a:t>
            </a:r>
            <a:r>
              <a:rPr lang="ru-RU" sz="2200" b="1" cap="none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- </a:t>
            </a:r>
            <a:r>
              <a:rPr lang="ru-RU" sz="2200" b="1" cap="none" dirty="0" err="1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Бишкекский</a:t>
            </a:r>
            <a:r>
              <a:rPr lang="ru-RU" sz="2200" b="1" cap="none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 </a:t>
            </a:r>
            <a:r>
              <a:rPr lang="ru-RU" sz="2200" b="1" cap="none" dirty="0" err="1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автомобильно</a:t>
            </a:r>
            <a:r>
              <a:rPr lang="ru-RU" sz="2200" b="1" cap="none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 – дорожный колледж </a:t>
            </a:r>
            <a:r>
              <a:rPr lang="ru-RU" sz="2200" b="1" cap="none" dirty="0" err="1">
                <a:solidFill>
                  <a:schemeClr val="accent1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им.К.Кольбаева</a:t>
            </a:r>
            <a:r>
              <a:rPr lang="ru-RU" sz="2200" cap="none" dirty="0">
                <a:solidFill>
                  <a:prstClr val="black"/>
                </a:solidFill>
                <a:cs typeface="Calibri Light" panose="020F0302020204030204" pitchFamily="34" charset="0"/>
              </a:rPr>
              <a:t/>
            </a:r>
            <a:br>
              <a:rPr lang="ru-RU" sz="2200" cap="none" dirty="0">
                <a:solidFill>
                  <a:prstClr val="black"/>
                </a:solidFill>
                <a:cs typeface="Calibri Light" panose="020F03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78677"/>
            <a:ext cx="12192000" cy="589358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Направления:</a:t>
            </a:r>
          </a:p>
          <a:p>
            <a:pPr lvl="0" fontAlgn="base"/>
            <a:r>
              <a:rPr lang="ru-RU" sz="18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«Техническое обслуживание и ремонт автомобильного транспорта»</a:t>
            </a:r>
          </a:p>
          <a:p>
            <a:pPr lvl="0" fontAlgn="base"/>
            <a:r>
              <a:rPr lang="ru-RU" sz="18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«Техническая эксплуатация подъемно-транспортных, строительных, дорожных машин и оборудования»</a:t>
            </a:r>
          </a:p>
          <a:p>
            <a:pPr lvl="0" fontAlgn="base"/>
            <a:r>
              <a:rPr lang="ru-RU" sz="18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«Эксплуатация транспортного электрооборудования и автоматики»</a:t>
            </a:r>
          </a:p>
          <a:p>
            <a:pPr lvl="0" fontAlgn="base"/>
            <a:r>
              <a:rPr lang="ru-RU" sz="18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«Организация перевозок и управление   на   транспорте (по видам    транспорта</a:t>
            </a:r>
            <a:r>
              <a:rPr lang="ru-RU" sz="1800" dirty="0" smtClean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)».  </a:t>
            </a:r>
            <a:endParaRPr lang="ru-RU" sz="1800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fontAlgn="base"/>
            <a:r>
              <a:rPr lang="ru-RU" sz="18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«Строительство и эксплуатация автомобильных дорог и    аэродромов»</a:t>
            </a:r>
          </a:p>
          <a:p>
            <a:pPr lvl="0" fontAlgn="base"/>
            <a:r>
              <a:rPr lang="ru-RU" sz="18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«Автомобильный сервис»</a:t>
            </a:r>
          </a:p>
          <a:p>
            <a:pPr lvl="0" fontAlgn="base"/>
            <a:r>
              <a:rPr lang="ru-RU" sz="18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«Техническое обслуживание средств вычислительной техники и компьютерных сетей»</a:t>
            </a:r>
          </a:p>
          <a:p>
            <a:pPr fontAlgn="base"/>
            <a:r>
              <a:rPr lang="ru-RU" sz="1800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Экономика и бухгалтерский учет (по отраслям)»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Срок обучения</a:t>
            </a:r>
            <a:r>
              <a:rPr lang="ru-RU" sz="1600" dirty="0" smtClean="0">
                <a:solidFill>
                  <a:srgbClr val="002060"/>
                </a:solidFill>
              </a:rPr>
              <a:t>:  на </a:t>
            </a:r>
            <a:r>
              <a:rPr lang="ru-RU" sz="1600" dirty="0">
                <a:solidFill>
                  <a:srgbClr val="002060"/>
                </a:solidFill>
              </a:rPr>
              <a:t>базе 11 классов   по бюджету </a:t>
            </a:r>
            <a:r>
              <a:rPr lang="ru-RU" sz="1600" dirty="0" smtClean="0">
                <a:solidFill>
                  <a:srgbClr val="002060"/>
                </a:solidFill>
              </a:rPr>
              <a:t>(</a:t>
            </a:r>
            <a:r>
              <a:rPr lang="ru-RU" sz="1600" dirty="0">
                <a:solidFill>
                  <a:srgbClr val="002060"/>
                </a:solidFill>
              </a:rPr>
              <a:t>срок обучения 1 год 10 мес.)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                               на </a:t>
            </a:r>
            <a:r>
              <a:rPr lang="ru-RU" sz="1600" dirty="0">
                <a:solidFill>
                  <a:srgbClr val="002060"/>
                </a:solidFill>
              </a:rPr>
              <a:t>базе 9 классов     по контракту </a:t>
            </a:r>
            <a:r>
              <a:rPr lang="ru-RU" sz="1600" dirty="0" smtClean="0">
                <a:solidFill>
                  <a:srgbClr val="002060"/>
                </a:solidFill>
              </a:rPr>
              <a:t>(</a:t>
            </a:r>
            <a:r>
              <a:rPr lang="ru-RU" sz="1600" dirty="0">
                <a:solidFill>
                  <a:srgbClr val="002060"/>
                </a:solidFill>
              </a:rPr>
              <a:t>срок обучения 2 года 10 мес</a:t>
            </a:r>
            <a:r>
              <a:rPr lang="ru-RU" sz="1600" dirty="0" smtClean="0">
                <a:solidFill>
                  <a:srgbClr val="002060"/>
                </a:solidFill>
              </a:rPr>
              <a:t>.) -</a:t>
            </a:r>
            <a:r>
              <a:rPr lang="ru-RU" sz="1600" b="1" dirty="0" smtClean="0">
                <a:solidFill>
                  <a:srgbClr val="002060"/>
                </a:solidFill>
              </a:rPr>
              <a:t>17500 сом.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Тестирование для окончивших русскую школу</a:t>
            </a:r>
            <a:r>
              <a:rPr lang="ru-RU" sz="1600" dirty="0" smtClean="0">
                <a:solidFill>
                  <a:srgbClr val="002060"/>
                </a:solidFill>
              </a:rPr>
              <a:t>: математика, русский язык и литература.</a:t>
            </a:r>
            <a:endParaRPr lang="ru-RU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За время обучения в колледже студенты получают рабочие профессии</a:t>
            </a:r>
            <a:r>
              <a:rPr lang="ru-RU" sz="1600" i="1" dirty="0" smtClean="0">
                <a:solidFill>
                  <a:srgbClr val="002060"/>
                </a:solidFill>
              </a:rPr>
              <a:t>:  сварщик, токарь, слесарь по ремонту автомобилей, монтер пути.</a:t>
            </a:r>
          </a:p>
          <a:p>
            <a:pPr marL="0" indent="0">
              <a:buNone/>
            </a:pPr>
            <a:r>
              <a:rPr lang="ru-RU" sz="1600" i="1" dirty="0" smtClean="0">
                <a:solidFill>
                  <a:srgbClr val="002060"/>
                </a:solidFill>
              </a:rPr>
              <a:t>А также права на вождение автомобилем в категории: </a:t>
            </a:r>
            <a:r>
              <a:rPr lang="ru-RU" sz="1600" b="1" i="1" dirty="0" smtClean="0">
                <a:solidFill>
                  <a:srgbClr val="002060"/>
                </a:solidFill>
              </a:rPr>
              <a:t>В и В,С.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01100" y="2071705"/>
            <a:ext cx="3186113" cy="1900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Адрес: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Проспект </a:t>
            </a:r>
            <a:r>
              <a:rPr lang="ru-RU" dirty="0">
                <a:solidFill>
                  <a:srgbClr val="002060"/>
                </a:solidFill>
              </a:rPr>
              <a:t>Мира , 52,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Приемная комиссия </a:t>
            </a:r>
            <a:r>
              <a:rPr lang="ru-RU" dirty="0">
                <a:solidFill>
                  <a:srgbClr val="002060"/>
                </a:solidFill>
              </a:rPr>
              <a:t>0312-59-60-88,  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Факс</a:t>
            </a:r>
            <a:r>
              <a:rPr lang="ru-RU" b="1" dirty="0">
                <a:solidFill>
                  <a:srgbClr val="002060"/>
                </a:solidFill>
              </a:rPr>
              <a:t>: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0312-21-03-51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Веб сайт: </a:t>
            </a:r>
            <a:r>
              <a:rPr lang="ru-RU" dirty="0" smtClean="0">
                <a:solidFill>
                  <a:srgbClr val="002060"/>
                </a:solidFill>
              </a:rPr>
              <a:t>BADK.AKNET.KG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84214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701</TotalTime>
  <Words>4726</Words>
  <Application>Microsoft Office PowerPoint</Application>
  <PresentationFormat>Широкоэкранный</PresentationFormat>
  <Paragraphs>613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48" baseType="lpstr">
      <vt:lpstr>Arial</vt:lpstr>
      <vt:lpstr>Arial</vt:lpstr>
      <vt:lpstr>Book Antiqua</vt:lpstr>
      <vt:lpstr>Bookman Old Style</vt:lpstr>
      <vt:lpstr>Calibri</vt:lpstr>
      <vt:lpstr>Calibri Light</vt:lpstr>
      <vt:lpstr>Cambria</vt:lpstr>
      <vt:lpstr>Century Gothic</vt:lpstr>
      <vt:lpstr>Georgia</vt:lpstr>
      <vt:lpstr>inherit</vt:lpstr>
      <vt:lpstr>Open Sans</vt:lpstr>
      <vt:lpstr>Roboto</vt:lpstr>
      <vt:lpstr>Sitka Banner</vt:lpstr>
      <vt:lpstr>Symbol</vt:lpstr>
      <vt:lpstr>Times New Roman</vt:lpstr>
      <vt:lpstr>Times New Roman</vt:lpstr>
      <vt:lpstr>Wingdings</vt:lpstr>
      <vt:lpstr>След самолета</vt:lpstr>
      <vt:lpstr>КУДА ПОЙТИ УЧИТЬСЯ?</vt:lpstr>
      <vt:lpstr>САМООПРЕДЕЛЕНИЕ В БУДУЩЕЙ ПРОФЕССИИ</vt:lpstr>
      <vt:lpstr>ПЕРЕЧЕНЬ СПУЗов, ССУЗОВ г.бишкек</vt:lpstr>
      <vt:lpstr>Презентация PowerPoint</vt:lpstr>
      <vt:lpstr>ПРОФЕССИОНАЛЬНЫЕ ЛИЦЕИ</vt:lpstr>
      <vt:lpstr>                                                  БКАМС-Бишкекский колледж архитектуры и менеджмента  в строительстве.                </vt:lpstr>
      <vt:lpstr>Презентация PowerPoint</vt:lpstr>
      <vt:lpstr> БФЭТ –Бишкекский финансово-экономический колледж. </vt:lpstr>
      <vt:lpstr>БАДК- Бишкекский автомобильно – дорожный колледж им.К.Кольбаева </vt:lpstr>
      <vt:lpstr> БТК – Бишкекский технический колледж. </vt:lpstr>
      <vt:lpstr>АТК- Агро-технический колледж им. С.Ибраимова. </vt:lpstr>
      <vt:lpstr>Политехнический колледж МУКа. </vt:lpstr>
      <vt:lpstr> Колледж при институте Инновационных Профессий –ИИП.      </vt:lpstr>
      <vt:lpstr>Кыргызско-Корейский колледж. </vt:lpstr>
      <vt:lpstr> Колледж КГУСТА им. Н.Исанова. </vt:lpstr>
      <vt:lpstr>Колледж КРСУ. </vt:lpstr>
      <vt:lpstr> Колледж Кыргызско-Российской академии образования. </vt:lpstr>
      <vt:lpstr>Профессиональный колледж ИСИТО</vt:lpstr>
      <vt:lpstr>  Социально –экономический колледж ИСРиП. </vt:lpstr>
      <vt:lpstr>Колледж экономики, дизайна и информационных систем. </vt:lpstr>
      <vt:lpstr> Колледж академии туризма. </vt:lpstr>
      <vt:lpstr> БИШКЕКСКИЙ ТЕХНОЛОГО-АРХИТЕКТУРНЫЙ КОЛЛЕДЖ</vt:lpstr>
      <vt:lpstr>Бишкекский колледж гуманитарных  и социальных наук</vt:lpstr>
      <vt:lpstr>Кыргызское Государственное художественное училище им. С.А. Чуйкова</vt:lpstr>
      <vt:lpstr> Бишкекский колледж телекоммуникаций </vt:lpstr>
      <vt:lpstr>Презентация PowerPoint</vt:lpstr>
      <vt:lpstr>Презентация PowerPoint</vt:lpstr>
      <vt:lpstr>Презентация PowerPoint</vt:lpstr>
      <vt:lpstr>  Юридический колледж КГЮА. </vt:lpstr>
      <vt:lpstr> Бишкекский колледж компьютерных систем и технологий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«Куда пойти учиться?» самоопределение</dc:title>
  <dc:creator>Пользователь</dc:creator>
  <cp:lastModifiedBy>Пользователь</cp:lastModifiedBy>
  <cp:revision>61</cp:revision>
  <dcterms:created xsi:type="dcterms:W3CDTF">2020-04-19T15:15:34Z</dcterms:created>
  <dcterms:modified xsi:type="dcterms:W3CDTF">2020-04-22T17:19:13Z</dcterms:modified>
</cp:coreProperties>
</file>